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6" r:id="rId4"/>
    <p:sldMasterId id="2147483722" r:id="rId5"/>
  </p:sldMasterIdLst>
  <p:notesMasterIdLst>
    <p:notesMasterId r:id="rId71"/>
  </p:notesMasterIdLst>
  <p:handoutMasterIdLst>
    <p:handoutMasterId r:id="rId72"/>
  </p:handoutMasterIdLst>
  <p:sldIdLst>
    <p:sldId id="1659" r:id="rId6"/>
    <p:sldId id="1595" r:id="rId7"/>
    <p:sldId id="1544" r:id="rId8"/>
    <p:sldId id="1713" r:id="rId9"/>
    <p:sldId id="1575" r:id="rId10"/>
    <p:sldId id="1712" r:id="rId11"/>
    <p:sldId id="1683" r:id="rId12"/>
    <p:sldId id="1632" r:id="rId13"/>
    <p:sldId id="1714" r:id="rId14"/>
    <p:sldId id="1633" r:id="rId15"/>
    <p:sldId id="1634" r:id="rId16"/>
    <p:sldId id="1684" r:id="rId17"/>
    <p:sldId id="1635" r:id="rId18"/>
    <p:sldId id="1623" r:id="rId19"/>
    <p:sldId id="1666" r:id="rId20"/>
    <p:sldId id="1608" r:id="rId21"/>
    <p:sldId id="1651" r:id="rId22"/>
    <p:sldId id="1701" r:id="rId23"/>
    <p:sldId id="1702" r:id="rId24"/>
    <p:sldId id="1703" r:id="rId25"/>
    <p:sldId id="1705" r:id="rId26"/>
    <p:sldId id="1704" r:id="rId27"/>
    <p:sldId id="1706" r:id="rId28"/>
    <p:sldId id="1707" r:id="rId29"/>
    <p:sldId id="1708" r:id="rId30"/>
    <p:sldId id="1709" r:id="rId31"/>
    <p:sldId id="1710" r:id="rId32"/>
    <p:sldId id="1711" r:id="rId33"/>
    <p:sldId id="1648" r:id="rId34"/>
    <p:sldId id="1652" r:id="rId35"/>
    <p:sldId id="1653" r:id="rId36"/>
    <p:sldId id="1649" r:id="rId37"/>
    <p:sldId id="1562" r:id="rId38"/>
    <p:sldId id="1563" r:id="rId39"/>
    <p:sldId id="1565" r:id="rId40"/>
    <p:sldId id="1577" r:id="rId41"/>
    <p:sldId id="1607" r:id="rId42"/>
    <p:sldId id="1589" r:id="rId43"/>
    <p:sldId id="1621" r:id="rId44"/>
    <p:sldId id="1568" r:id="rId45"/>
    <p:sldId id="1605" r:id="rId46"/>
    <p:sldId id="1606" r:id="rId47"/>
    <p:sldId id="1654" r:id="rId48"/>
    <p:sldId id="1655" r:id="rId49"/>
    <p:sldId id="1629" r:id="rId50"/>
    <p:sldId id="1598" r:id="rId51"/>
    <p:sldId id="1601" r:id="rId52"/>
    <p:sldId id="1627" r:id="rId53"/>
    <p:sldId id="1628" r:id="rId54"/>
    <p:sldId id="1624" r:id="rId55"/>
    <p:sldId id="1625" r:id="rId56"/>
    <p:sldId id="1656" r:id="rId57"/>
    <p:sldId id="1626" r:id="rId58"/>
    <p:sldId id="1657" r:id="rId59"/>
    <p:sldId id="1658" r:id="rId60"/>
    <p:sldId id="1673" r:id="rId61"/>
    <p:sldId id="1697" r:id="rId62"/>
    <p:sldId id="1696" r:id="rId63"/>
    <p:sldId id="1695" r:id="rId64"/>
    <p:sldId id="1680" r:id="rId65"/>
    <p:sldId id="1698" r:id="rId66"/>
    <p:sldId id="1674" r:id="rId67"/>
    <p:sldId id="1699" r:id="rId68"/>
    <p:sldId id="1679" r:id="rId69"/>
    <p:sldId id="1692" r:id="rId70"/>
  </p:sldIdLst>
  <p:sldSz cx="9144000" cy="6858000" type="screen4x3"/>
  <p:notesSz cx="7099300" cy="10234613"/>
  <p:defaultTextStyle>
    <a:defPPr>
      <a:defRPr lang="en-US"/>
    </a:defPPr>
    <a:lvl1pPr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110000"/>
      </a:lnSpc>
      <a:spcBef>
        <a:spcPct val="20000"/>
      </a:spcBef>
      <a:spcAft>
        <a:spcPct val="0"/>
      </a:spcAft>
      <a:buClr>
        <a:schemeClr val="bg2"/>
      </a:buClr>
      <a:buFont typeface="Wingdings" pitchFamily="2" charset="2"/>
      <a:buChar char="§"/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>
          <p15:clr>
            <a:srgbClr val="A4A3A4"/>
          </p15:clr>
        </p15:guide>
        <p15:guide id="2" orient="horz" pos="1296">
          <p15:clr>
            <a:srgbClr val="A4A3A4"/>
          </p15:clr>
        </p15:guide>
        <p15:guide id="3" orient="horz" pos="3168">
          <p15:clr>
            <a:srgbClr val="A4A3A4"/>
          </p15:clr>
        </p15:guide>
        <p15:guide id="4" orient="horz" pos="3792">
          <p15:clr>
            <a:srgbClr val="A4A3A4"/>
          </p15:clr>
        </p15:guide>
        <p15:guide id="5" orient="horz" pos="144">
          <p15:clr>
            <a:srgbClr val="A4A3A4"/>
          </p15:clr>
        </p15:guide>
        <p15:guide id="6">
          <p15:clr>
            <a:srgbClr val="A4A3A4"/>
          </p15:clr>
        </p15:guide>
        <p15:guide id="7" pos="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FA26"/>
    <a:srgbClr val="003399"/>
    <a:srgbClr val="339966"/>
    <a:srgbClr val="0000CC"/>
    <a:srgbClr val="00CC99"/>
    <a:srgbClr val="010000"/>
    <a:srgbClr val="6699FF"/>
    <a:srgbClr val="0000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6716" autoAdjust="0"/>
  </p:normalViewPr>
  <p:slideViewPr>
    <p:cSldViewPr>
      <p:cViewPr varScale="1">
        <p:scale>
          <a:sx n="63" d="100"/>
          <a:sy n="63" d="100"/>
        </p:scale>
        <p:origin x="1494" y="48"/>
      </p:cViewPr>
      <p:guideLst>
        <p:guide orient="horz" pos="2496"/>
        <p:guide orient="horz" pos="1296"/>
        <p:guide orient="horz" pos="3168"/>
        <p:guide orient="horz" pos="3792"/>
        <p:guide orient="horz" pos="144"/>
        <p:guide/>
        <p:guide pos="288"/>
      </p:guideLst>
    </p:cSldViewPr>
  </p:slideViewPr>
  <p:outlineViewPr>
    <p:cViewPr>
      <p:scale>
        <a:sx n="28" d="100"/>
        <a:sy n="28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30" y="1158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5.xml"/><Relationship Id="rId3" Type="http://schemas.openxmlformats.org/officeDocument/2006/relationships/slide" Target="slides/slide6.xml"/><Relationship Id="rId7" Type="http://schemas.openxmlformats.org/officeDocument/2006/relationships/slide" Target="slides/slide32.xml"/><Relationship Id="rId12" Type="http://schemas.openxmlformats.org/officeDocument/2006/relationships/slide" Target="slides/slide46.xml"/><Relationship Id="rId2" Type="http://schemas.openxmlformats.org/officeDocument/2006/relationships/slide" Target="slides/slide5.xml"/><Relationship Id="rId1" Type="http://schemas.openxmlformats.org/officeDocument/2006/relationships/slide" Target="slides/slide3.xml"/><Relationship Id="rId6" Type="http://schemas.openxmlformats.org/officeDocument/2006/relationships/slide" Target="slides/slide30.xml"/><Relationship Id="rId11" Type="http://schemas.openxmlformats.org/officeDocument/2006/relationships/slide" Target="slides/slide42.xml"/><Relationship Id="rId5" Type="http://schemas.openxmlformats.org/officeDocument/2006/relationships/slide" Target="slides/slide29.xml"/><Relationship Id="rId10" Type="http://schemas.openxmlformats.org/officeDocument/2006/relationships/slide" Target="slides/slide40.xml"/><Relationship Id="rId4" Type="http://schemas.openxmlformats.org/officeDocument/2006/relationships/slide" Target="slides/slide14.xml"/><Relationship Id="rId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>
            <a:lvl1pPr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>
            <a:lvl1pPr algn="r"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b" anchorCtr="0" compatLnSpc="1">
            <a:prstTxWarp prst="textNoShape">
              <a:avLst/>
            </a:prstTxWarp>
          </a:bodyPr>
          <a:lstStyle>
            <a:lvl1pPr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b" anchorCtr="0" compatLnSpc="1">
            <a:prstTxWarp prst="textNoShape">
              <a:avLst/>
            </a:prstTxWarp>
          </a:bodyPr>
          <a:lstStyle>
            <a:lvl1pPr algn="r"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fld id="{DB8F63F4-9C01-4E56-9CBC-CCA35CCF1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03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>
            <a:lvl1pPr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>
            <a:lvl1pPr algn="r"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3337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b" anchorCtr="0" compatLnSpc="1">
            <a:prstTxWarp prst="textNoShape">
              <a:avLst/>
            </a:prstTxWarp>
          </a:bodyPr>
          <a:lstStyle>
            <a:lvl1pPr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895" tIns="48947" rIns="97895" bIns="48947" numCol="1" anchor="b" anchorCtr="0" compatLnSpc="1">
            <a:prstTxWarp prst="textNoShape">
              <a:avLst/>
            </a:prstTxWarp>
          </a:bodyPr>
          <a:lstStyle>
            <a:lvl1pPr algn="r" defTabSz="977952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pPr>
              <a:defRPr/>
            </a:pPr>
            <a:fld id="{BDFC14AA-9C3D-4AC6-BCA0-B09B8F6CC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639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8C150F6D-0861-4ABE-8A24-B0F93201E980}" type="slidenum">
              <a:rPr lang="en-US" smtClean="0"/>
              <a:pPr defTabSz="977900"/>
              <a:t>2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7982B282-5283-4F52-915D-B024FB38AE0A}" type="slidenum">
              <a:rPr lang="en-US" smtClean="0"/>
              <a:pPr defTabSz="977900"/>
              <a:t>32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lIns="99037" tIns="49519" rIns="99037" bIns="49519"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969C1BF9-1F52-4804-8B8D-D9D2AF0378D1}" type="slidenum">
              <a:rPr lang="en-US" smtClean="0"/>
              <a:pPr defTabSz="977900"/>
              <a:t>33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134" tIns="48068" rIns="96134" bIns="48068"/>
          <a:lstStyle/>
          <a:p>
            <a:pPr eaLnBrk="1" hangingPunct="1"/>
            <a:r>
              <a:rPr lang="en-US"/>
              <a:t>ANOTHER VIEW WITH SEPARATE AREAS HIGHLIGHTED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6DA2F15C-98B6-4331-924F-8F8DC7C73E59}" type="slidenum">
              <a:rPr lang="en-US" smtClean="0"/>
              <a:pPr defTabSz="977900"/>
              <a:t>34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134" tIns="48068" rIns="96134" bIns="48068"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BC3B693B-4888-4830-877E-01C97EF13509}" type="slidenum">
              <a:rPr lang="en-US" smtClean="0"/>
              <a:pPr defTabSz="977900"/>
              <a:t>36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DD3E646F-8A35-4D6E-80D9-127C7C630662}" type="slidenum">
              <a:rPr lang="en-US" smtClean="0"/>
              <a:pPr defTabSz="977900"/>
              <a:t>37</a:t>
            </a:fld>
            <a:endParaRPr lang="en-US"/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662F4098-541F-4453-ADC1-CA81E223EA3C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de-DE" sz="13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296" tIns="49148" rIns="98296" bIns="49148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626E1AD1-226D-4155-8233-F820EFE5E273}" type="slidenum">
              <a:rPr lang="en-US" smtClean="0"/>
              <a:pPr defTabSz="977900"/>
              <a:t>38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 lIns="96134" tIns="48068" rIns="96134" bIns="48068"/>
          <a:lstStyle/>
          <a:p>
            <a:pPr eaLnBrk="1" hangingPunct="1"/>
            <a:r>
              <a:rPr lang="en-US"/>
              <a:t>Each of the plants shown above are 5,000TR.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Total plant when finished will be 50,000TR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All that is required is a concrete base. All tie-ins, mechanical and electrical on this modular design are on one end. 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module comes in three sections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0C5861F4-0AE5-4A11-BBBD-CC47492E7639}" type="slidenum">
              <a:rPr lang="en-US" smtClean="0"/>
              <a:pPr defTabSz="977900"/>
              <a:t>41</a:t>
            </a:fld>
            <a:endParaRPr lang="en-US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81A2230A-E808-4909-B0C0-51C709261417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de-DE" sz="130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296" tIns="49148" rIns="98296" bIns="49148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37D75A97-1872-46B3-ADF5-A479A284C697}" type="slidenum">
              <a:rPr lang="en-US" smtClean="0"/>
              <a:pPr defTabSz="977900"/>
              <a:t>42</a:t>
            </a:fld>
            <a:endParaRPr lang="en-US"/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A8F9C978-C4F7-4221-9ABA-EFC80843F0A1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de-DE" sz="1300"/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307" tIns="49154" rIns="98307" bIns="49154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3E67CAB8-C610-4E4A-AE88-8A3B35A3A44D}" type="slidenum">
              <a:rPr lang="en-US" smtClean="0"/>
              <a:pPr defTabSz="977900"/>
              <a:t>43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3337" cy="3836988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0925"/>
            <a:ext cx="5210175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D614A1D2-2A07-4B4B-8C0A-A2822876F881}" type="slidenum">
              <a:rPr lang="en-US" smtClean="0"/>
              <a:pPr defTabSz="977900"/>
              <a:t>44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3337" cy="38369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860925"/>
            <a:ext cx="5210175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C8C42C5D-079D-4AAB-84D8-B6918395A4ED}" type="slidenum">
              <a:rPr lang="en-US" smtClean="0"/>
              <a:pPr defTabSz="977900"/>
              <a:t>5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7" tIns="49519" rIns="99037" bIns="49519"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930E587-6C84-48A6-95A6-65F4B9B2FDF1}" type="slidenum">
              <a:rPr lang="de-DE" altLang="en-US" sz="1200"/>
              <a:pPr eaLnBrk="1" hangingPunct="1"/>
              <a:t>6</a:t>
            </a:fld>
            <a:endParaRPr lang="de-DE" altLang="en-U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4838"/>
            <a:ext cx="5046663" cy="418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737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B4358E91-97A4-403D-9414-5C056AED9314}" type="slidenum">
              <a:rPr lang="en-US" smtClean="0"/>
              <a:pPr defTabSz="977900"/>
              <a:t>8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B4358E91-97A4-403D-9414-5C056AED9314}" type="slidenum">
              <a:rPr lang="en-US" smtClean="0"/>
              <a:pPr defTabSz="977900"/>
              <a:t>9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43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08FC191B-6EDF-4568-99DC-FAFBC1BB1171}" type="slidenum">
              <a:rPr lang="en-US" smtClean="0"/>
              <a:pPr defTabSz="977900"/>
              <a:t>14</a:t>
            </a:fld>
            <a:endParaRPr lang="en-US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07" tIns="49154" rIns="98307" bIns="49154" anchor="b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AF66FEA9-E55E-4F1E-B546-4FC9DE560210}" type="slidenum">
              <a:rPr lang="de-DE" sz="1300"/>
              <a:pPr algn="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DE" sz="130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noFill/>
          <a:ln/>
        </p:spPr>
        <p:txBody>
          <a:bodyPr lIns="98296" tIns="49148" rIns="98296" bIns="49148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45371AB7-0F9E-4680-9312-E579BA2F2FA7}" type="slidenum">
              <a:rPr lang="en-US" smtClean="0"/>
              <a:pPr defTabSz="977900"/>
              <a:t>15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7" tIns="49519" rIns="99037" bIns="49519"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22E72AF3-8F4B-4004-A498-F246EB129463}" type="slidenum">
              <a:rPr lang="en-US" smtClean="0"/>
              <a:pPr defTabSz="977900"/>
              <a:t>29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</p:spPr>
        <p:txBody>
          <a:bodyPr lIns="99037" tIns="49519" rIns="99037" bIns="49519"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7900"/>
            <a:fld id="{7234413D-4CA3-4190-8493-0C63568736F2}" type="slidenum">
              <a:rPr lang="en-US" smtClean="0"/>
              <a:pPr defTabSz="977900"/>
              <a:t>31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4700"/>
            <a:ext cx="5099050" cy="3824288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FD3C6-D9DA-4D13-9F7E-353656221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8C233-4C1D-47A3-94EF-CAEBD3F87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76200"/>
            <a:ext cx="2133600" cy="6367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76200"/>
            <a:ext cx="6248400" cy="6367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8573B-B7EF-49B5-96C1-27271518D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200"/>
            <a:ext cx="637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30200" y="1143000"/>
            <a:ext cx="4191000" cy="530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73600" y="1143000"/>
            <a:ext cx="4191000" cy="53006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1288-92DF-40D6-9EC3-6D996C9BC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6200"/>
            <a:ext cx="637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30200" y="1143000"/>
            <a:ext cx="4191000" cy="53006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3600" y="1143000"/>
            <a:ext cx="4191000" cy="530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813B4-8B04-4FBE-84E4-751C0B375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70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41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951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14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2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9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8D095-DD30-49A7-B8A6-7FEA1C450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70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56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12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45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58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9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06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639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32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4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88D66-62EA-4905-91C0-4ADAA949D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09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86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93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60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5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22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15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97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070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4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1143000"/>
            <a:ext cx="4191000" cy="5300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600" y="1143000"/>
            <a:ext cx="4191000" cy="5300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F41D1-D320-41DD-B617-77E91EF67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79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73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59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85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6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80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567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06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636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985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37A2-AAE4-4E61-B704-077997DCF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901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44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81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35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3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41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869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buClr>
                  <a:srgbClr val="E7ECED"/>
                </a:buClr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Clr>
                <a:srgbClr val="E7ECED"/>
              </a:buClr>
            </a:pPr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4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7CA7E-683F-45BC-84E7-3EA778C55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63F6D-2682-4446-8421-79D3D306B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ADE86-044E-4F73-8822-0979804BE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B65DC-22A5-466B-BFD1-5D77ED44B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" Target="../slides/slide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blackWhite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01875" y="38100"/>
            <a:ext cx="48609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143001"/>
            <a:ext cx="8356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6477000"/>
            <a:ext cx="6858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000" b="1"/>
            </a:lvl1pPr>
          </a:lstStyle>
          <a:p>
            <a:pPr>
              <a:defRPr/>
            </a:pPr>
            <a:fld id="{0EFFCE5A-5DBB-401D-893C-0E98F90B0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70" name="Rectangle 46"/>
          <p:cNvSpPr>
            <a:spLocks noChangeArrowheads="1"/>
          </p:cNvSpPr>
          <p:nvPr/>
        </p:nvSpPr>
        <p:spPr bwMode="auto">
          <a:xfrm>
            <a:off x="609600" y="6477000"/>
            <a:ext cx="34290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chemeClr val="bg2"/>
                </a:solidFill>
              </a:rPr>
              <a:t>Flo</a:t>
            </a:r>
            <a:r>
              <a:rPr lang="en-US" sz="1000" baseline="0" dirty="0">
                <a:solidFill>
                  <a:schemeClr val="bg2"/>
                </a:solidFill>
              </a:rPr>
              <a:t> Fab Enrgistx CCHP Pkg.</a:t>
            </a: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071" name="Line 47"/>
          <p:cNvSpPr>
            <a:spLocks noChangeShapeType="1"/>
          </p:cNvSpPr>
          <p:nvPr userDrawn="1"/>
        </p:nvSpPr>
        <p:spPr bwMode="auto">
          <a:xfrm flipV="1">
            <a:off x="457200" y="990600"/>
            <a:ext cx="822007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72" name="Line 48"/>
          <p:cNvSpPr>
            <a:spLocks noChangeShapeType="1"/>
          </p:cNvSpPr>
          <p:nvPr userDrawn="1"/>
        </p:nvSpPr>
        <p:spPr bwMode="auto">
          <a:xfrm flipV="1">
            <a:off x="457200" y="6096000"/>
            <a:ext cx="82296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urved Up Arrow 9">
            <a:hlinkClick r:id="rId15" action="ppaction://hlinksldjump"/>
          </p:cNvPr>
          <p:cNvSpPr/>
          <p:nvPr userDrawn="1"/>
        </p:nvSpPr>
        <p:spPr bwMode="auto">
          <a:xfrm rot="15921783">
            <a:off x="8334375" y="671513"/>
            <a:ext cx="171450" cy="215900"/>
          </a:xfrm>
          <a:prstGeom prst="curvedUpArrow">
            <a:avLst/>
          </a:prstGeom>
          <a:noFill/>
          <a:ln w="158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04800" y="112922"/>
            <a:ext cx="1530350" cy="804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296098" y="72934"/>
            <a:ext cx="1714604" cy="8325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31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01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44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ABE4D179-0D58-4EF3-AD98-AD681EECAD50}" type="slidenum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fld id="{24F33721-4C5A-4663-B804-E8C18A7FAE5E}" type="datetimeFigureOut">
              <a:rPr lang="en-CA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t>23/09/16</a:t>
            </a:fld>
            <a:endParaRPr lang="en-CA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26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EgjRUsB8jM" TargetMode="External"/><Relationship Id="rId2" Type="http://schemas.openxmlformats.org/officeDocument/2006/relationships/hyperlink" Target="https://youtu.be/6RszUZjqarY" TargetMode="External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79"/>
            <a:ext cx="5257113" cy="2734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364637"/>
            <a:ext cx="5643615" cy="274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84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22461">
            <a:off x="6281517" y="4079756"/>
            <a:ext cx="2578100" cy="2017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7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98EC79A-6490-4766-8D20-17085A3F33C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6525"/>
            <a:ext cx="5410200" cy="676275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Benefits to Customer</a:t>
            </a: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685800" y="1219200"/>
            <a:ext cx="7810500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ea typeface="ＭＳ Ｐゴシック" pitchFamily="1" charset="-128"/>
              </a:rPr>
              <a:t>Guaranteed performance - engineered, manufactured &amp; commissioned by single entity.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ea typeface="ＭＳ Ｐゴシック" pitchFamily="1" charset="-128"/>
              </a:rPr>
              <a:t>Greater flexibility – </a:t>
            </a:r>
            <a:r>
              <a:rPr lang="en-US" sz="1800" dirty="0">
                <a:solidFill>
                  <a:srgbClr val="003399"/>
                </a:solidFill>
                <a:ea typeface="ＭＳ Ｐゴシック" pitchFamily="1" charset="-128"/>
              </a:rPr>
              <a:t>affords scalability </a:t>
            </a:r>
            <a:r>
              <a:rPr lang="en-US" sz="1800" dirty="0">
                <a:ea typeface="ＭＳ Ｐゴシック" pitchFamily="1" charset="-128"/>
              </a:rPr>
              <a:t>in case of phased construction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ea typeface="ＭＳ Ｐゴシック" pitchFamily="1" charset="-128"/>
              </a:rPr>
              <a:t>Reduced job site risk &amp; EHS problems due to greatly reduced site work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ea typeface="ＭＳ Ｐゴシック" pitchFamily="1" charset="-128"/>
              </a:rPr>
              <a:t>Significantly smaller space requirement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ea typeface="ＭＳ Ｐゴシック" pitchFamily="1" charset="-128"/>
              </a:rPr>
              <a:t>Reduced construction schedules – </a:t>
            </a:r>
            <a:r>
              <a:rPr lang="en-US" sz="1800" dirty="0">
                <a:solidFill>
                  <a:srgbClr val="003399"/>
                </a:solidFill>
                <a:ea typeface="ＭＳ Ｐゴシック" pitchFamily="1" charset="-128"/>
              </a:rPr>
              <a:t>improved project management</a:t>
            </a:r>
            <a:r>
              <a:rPr lang="en-US" sz="1800" dirty="0">
                <a:ea typeface="ＭＳ Ｐゴシック" pitchFamily="1" charset="-128"/>
              </a:rPr>
              <a:t>. Manufacture of plant can continue in the factory while site approvals are still underway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ea typeface="ＭＳ Ｐゴシック" pitchFamily="1" charset="-128"/>
              </a:rPr>
              <a:t>Emergency solution in case of disasters &amp; Catastrophes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0"/>
              </a:spcBef>
              <a:buClrTx/>
            </a:pPr>
            <a:endParaRPr lang="en-US" sz="1800" dirty="0">
              <a:ea typeface="ＭＳ Ｐゴシック" pitchFamily="1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stine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190" y="3124200"/>
            <a:ext cx="378081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006280E-F375-4973-8CEE-4F726BFF729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136525"/>
            <a:ext cx="4953000" cy="676275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Benefits to Customer</a:t>
            </a: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687388" y="1219200"/>
            <a:ext cx="7810500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ea typeface="ＭＳ Ｐゴシック" pitchFamily="1" charset="-128"/>
              </a:rPr>
              <a:t>Reduced contingency costs due to lesser site exposure &amp; better project management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ea typeface="ＭＳ Ｐゴシック" pitchFamily="1" charset="-128"/>
              </a:rPr>
              <a:t>Minimum &amp; simple site tie -ins such as chilled water piping connections, cooling tower make-up &amp; drain connections, incoming electric power, </a:t>
            </a:r>
            <a:r>
              <a:rPr lang="en-US" sz="1800" dirty="0" err="1">
                <a:ea typeface="ＭＳ Ｐゴシック" pitchFamily="1" charset="-128"/>
              </a:rPr>
              <a:t>earthing</a:t>
            </a:r>
            <a:r>
              <a:rPr lang="en-US" sz="1800" dirty="0">
                <a:ea typeface="ＭＳ Ｐゴシック" pitchFamily="1" charset="-128"/>
              </a:rPr>
              <a:t> </a:t>
            </a:r>
            <a:r>
              <a:rPr lang="en-US" sz="1800" dirty="0" err="1">
                <a:ea typeface="ＭＳ Ｐゴシック" pitchFamily="1" charset="-128"/>
              </a:rPr>
              <a:t>etc</a:t>
            </a:r>
            <a:r>
              <a:rPr lang="en-US" sz="1800" dirty="0">
                <a:ea typeface="ＭＳ Ｐゴシック" pitchFamily="1" charset="-128"/>
              </a:rPr>
              <a:t>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solidFill>
                  <a:srgbClr val="003399"/>
                </a:solidFill>
                <a:ea typeface="ＭＳ Ｐゴシック" pitchFamily="1" charset="-128"/>
              </a:rPr>
              <a:t>Possible to relocate </a:t>
            </a:r>
            <a:r>
              <a:rPr lang="en-US" sz="1800" dirty="0">
                <a:ea typeface="ＭＳ Ｐゴシック" pitchFamily="1" charset="-128"/>
              </a:rPr>
              <a:t>in case of future site development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endParaRPr lang="en-US" sz="1800" dirty="0">
              <a:ea typeface="ＭＳ Ｐゴシック" pitchFamily="1" charset="-128"/>
            </a:endParaRP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800" dirty="0">
                <a:solidFill>
                  <a:srgbClr val="C00000"/>
                </a:solidFill>
                <a:ea typeface="ＭＳ Ｐゴシック" pitchFamily="1" charset="-128"/>
              </a:rPr>
              <a:t>In short – it is a WINNING PROPOSITION !!!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0"/>
              </a:spcBef>
              <a:buClrTx/>
            </a:pPr>
            <a:endParaRPr lang="en-US" sz="1800" dirty="0">
              <a:ea typeface="ＭＳ Ｐゴシック" pitchFamily="1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1261978"/>
            <a:ext cx="3096344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Solution for both : New construction and Retrofit.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Easily add more modules for future expansion.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One single point of Responsibility / Contact 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One single submittal for approval Vs. Individual </a:t>
            </a:r>
            <a:r>
              <a:rPr lang="en-CA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submittals for each component.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CA" b="1" u="sng" baseline="30000" dirty="0">
                <a:solidFill>
                  <a:prstClr val="black"/>
                </a:solidFill>
                <a:latin typeface="Calibri"/>
              </a:rPr>
              <a:t>Financial :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Cost reduction, Effectively reduce total cost of ownership for all project stake holders  (Contractor / Consultant Engineer / End User)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CA" b="1" u="sng" baseline="30000" dirty="0">
                <a:solidFill>
                  <a:prstClr val="black"/>
                </a:solidFill>
                <a:latin typeface="Calibri"/>
              </a:rPr>
              <a:t>Financial :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Space saving due to optimized space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utilization.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CA" b="1" u="sng" baseline="30000" dirty="0">
                <a:solidFill>
                  <a:prstClr val="black"/>
                </a:solidFill>
                <a:latin typeface="Calibri"/>
              </a:rPr>
              <a:t>Financial :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Time (Cost) saving : Skid built in parallel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during building construction, also 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3928" y="1170225"/>
            <a:ext cx="4176464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CA" b="1" u="sng" baseline="30000" dirty="0">
                <a:solidFill>
                  <a:prstClr val="black"/>
                </a:solidFill>
                <a:latin typeface="Calibri"/>
              </a:rPr>
              <a:t>Financial : 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Cash flow </a:t>
            </a:r>
            <a:r>
              <a:rPr lang="en-CA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management: One single invoice / payment for all </a:t>
            </a:r>
            <a:r>
              <a:rPr lang="en-CA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works</a:t>
            </a: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="1" u="sng" baseline="30000" dirty="0">
                <a:solidFill>
                  <a:prstClr val="black"/>
                </a:solidFill>
                <a:latin typeface="Calibri"/>
              </a:rPr>
              <a:t>- Financial :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Overhead</a:t>
            </a:r>
            <a:r>
              <a:rPr lang="en-CA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saving including project management, logistical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baseline="30000" dirty="0">
                <a:solidFill>
                  <a:prstClr val="black"/>
                </a:solidFill>
                <a:latin typeface="Calibri"/>
              </a:rPr>
              <a:t>coordination, insurance expense, ...etc.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="1" u="sng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="1" u="sng" baseline="30000" dirty="0">
                <a:solidFill>
                  <a:prstClr val="black"/>
                </a:solidFill>
                <a:latin typeface="Calibri"/>
              </a:rPr>
              <a:t>- Financial :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No surplus or extra components left after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 fabrication by contractor.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CA" b="1" u="sng" baseline="30000" dirty="0">
                <a:solidFill>
                  <a:prstClr val="black"/>
                </a:solidFill>
                <a:latin typeface="Calibri"/>
              </a:rPr>
              <a:t>Time (Cost) saving :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No construction delay due to</a:t>
            </a:r>
            <a:r>
              <a:rPr lang="en-CA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missing one single component order, wrong delivery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or defective component.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aseline="300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CA" b="1" u="sng" baseline="30000" dirty="0">
                <a:solidFill>
                  <a:prstClr val="black"/>
                </a:solidFill>
                <a:latin typeface="Calibri"/>
              </a:rPr>
              <a:t>Quality: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Assembly within controlled environment by</a:t>
            </a:r>
            <a:r>
              <a:rPr lang="en-CA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certified technicians / welders using approved work</a:t>
            </a:r>
            <a:r>
              <a:rPr lang="en-CA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methods / procedures.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="1" u="sng" baseline="30000" dirty="0">
                <a:solidFill>
                  <a:prstClr val="black"/>
                </a:solidFill>
                <a:latin typeface="Calibri"/>
              </a:rPr>
              <a:t>- Quality / Financial :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Factory wired and tested = site 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plug &amp; play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baseline="300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b="1" u="sng" baseline="30000" dirty="0">
                <a:solidFill>
                  <a:prstClr val="black"/>
                </a:solidFill>
                <a:latin typeface="Calibri"/>
              </a:rPr>
              <a:t>- Safety: </a:t>
            </a:r>
            <a:r>
              <a:rPr lang="en-CA" baseline="30000" dirty="0">
                <a:solidFill>
                  <a:prstClr val="black"/>
                </a:solidFill>
                <a:latin typeface="Calibri"/>
              </a:rPr>
              <a:t>Avoid unpleasant site safety incidents and lost days as we tremendously minimize job site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 man-hours.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385500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800" dirty="0">
                <a:solidFill>
                  <a:srgbClr val="0070C0"/>
                </a:solidFill>
                <a:latin typeface="Days" panose="02000505050000020004" pitchFamily="2" charset="0"/>
              </a:rPr>
              <a:t>Skid Advantages</a:t>
            </a:r>
          </a:p>
        </p:txBody>
      </p:sp>
    </p:spTree>
    <p:extLst>
      <p:ext uri="{BB962C8B-B14F-4D97-AF65-F5344CB8AC3E}">
        <p14:creationId xmlns:p14="http://schemas.microsoft.com/office/powerpoint/2010/main" val="36818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0BEDE00-0746-4D49-AAE7-8746F21E71F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152400"/>
            <a:ext cx="5105400" cy="677863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The Flo Fab Enrgistx Advantage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609600" y="1143000"/>
            <a:ext cx="77978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None/>
            </a:pPr>
            <a:endParaRPr lang="en-US" sz="1800" dirty="0">
              <a:ea typeface="ＭＳ Ｐゴシック" pitchFamily="1" charset="-128"/>
            </a:endParaRP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Engineering &amp; Manufacturing Setup in North America</a:t>
            </a: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/>
              <a:t>Optimized Equipment and Controls Selection &amp; Design</a:t>
            </a:r>
            <a:endParaRPr lang="en-US" sz="1800" dirty="0">
              <a:ea typeface="ＭＳ Ｐゴシック" pitchFamily="1" charset="-128"/>
            </a:endParaRP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Different options Generators &amp; Chillers</a:t>
            </a: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Global Sourcing Agreement with reputed suppliers for other major components</a:t>
            </a:r>
          </a:p>
          <a:p>
            <a:pPr marL="168275" indent="-168275" eaLnBrk="0" hangingPunct="0">
              <a:lnSpc>
                <a:spcPct val="100000"/>
              </a:lnSpc>
              <a:spcBef>
                <a:spcPct val="50000"/>
              </a:spcBef>
            </a:pPr>
            <a:r>
              <a:rPr lang="en-US" sz="1800" dirty="0">
                <a:ea typeface="ＭＳ Ｐゴシック" pitchFamily="1" charset="-128"/>
              </a:rPr>
              <a:t>Excellent After Market Service &amp; Spares Setup</a:t>
            </a:r>
          </a:p>
        </p:txBody>
      </p:sp>
      <p:pic>
        <p:nvPicPr>
          <p:cNvPr id="9221" name="Picture 4" descr="ch module iso view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3554113"/>
            <a:ext cx="4267200" cy="28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EC0B49A-F913-49EB-8294-DFF0A75720E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50210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150" y="1211263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1" name="Picture 3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304800"/>
            <a:ext cx="6470650" cy="4953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Modularized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>
                <a:solidFill>
                  <a:srgbClr val="339966"/>
                </a:solidFill>
              </a:rPr>
              <a:t>Packaged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>
                <a:solidFill>
                  <a:srgbClr val="339966"/>
                </a:solidFill>
              </a:rPr>
              <a:t>Chilling System </a:t>
            </a:r>
          </a:p>
        </p:txBody>
      </p:sp>
      <p:pic>
        <p:nvPicPr>
          <p:cNvPr id="350213" name="Picture 5" descr="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4" name="Picture 6" descr="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5" name="Picture 7" descr="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6" name="Picture 8" descr="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7" name="Picture 9" descr="9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8" name="Picture 10" descr="9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63" y="1214438"/>
            <a:ext cx="56769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9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455613" y="1196975"/>
            <a:ext cx="3179762" cy="4727575"/>
          </a:xfrm>
          <a:noFill/>
        </p:spPr>
        <p:txBody>
          <a:bodyPr lIns="0" tIns="0" rIns="0" bIns="0"/>
          <a:lstStyle/>
          <a:p>
            <a:pPr marL="0" indent="0" eaLnBrk="1" hangingPunct="1">
              <a:buFontTx/>
              <a:buNone/>
            </a:pPr>
            <a:r>
              <a:rPr lang="en-US" sz="1800">
                <a:sym typeface="Wingdings" pitchFamily="2" charset="2"/>
              </a:rPr>
              <a:t>Produced within Controlled Environment</a:t>
            </a:r>
            <a:r>
              <a:rPr lang="en-US" sz="1800"/>
              <a:t> :</a:t>
            </a:r>
          </a:p>
          <a:p>
            <a:pPr marL="0" indent="0" eaLnBrk="1" hangingPunct="1">
              <a:buFontTx/>
              <a:buNone/>
            </a:pPr>
            <a:endParaRPr lang="en-US" sz="900"/>
          </a:p>
          <a:p>
            <a:pPr marL="460375" lvl="2" indent="-192088" eaLnBrk="1" hangingPunct="1"/>
            <a:r>
              <a:rPr lang="en-US" sz="1600">
                <a:solidFill>
                  <a:srgbClr val="003399"/>
                </a:solidFill>
              </a:rPr>
              <a:t>Manufactured, Not Constructed</a:t>
            </a:r>
          </a:p>
          <a:p>
            <a:pPr marL="460375" lvl="2" indent="-192088" eaLnBrk="1" hangingPunct="1"/>
            <a:r>
              <a:rPr lang="en-US" sz="1600"/>
              <a:t>Proven Engineered Design and Fabrication Standards </a:t>
            </a:r>
          </a:p>
          <a:p>
            <a:pPr marL="460375" lvl="2" indent="-192088" eaLnBrk="1" hangingPunct="1"/>
            <a:r>
              <a:rPr lang="en-US" sz="1600"/>
              <a:t>Strict Quality Control</a:t>
            </a:r>
          </a:p>
          <a:p>
            <a:pPr marL="460375" lvl="2" indent="-192088" eaLnBrk="1" hangingPunct="1"/>
            <a:r>
              <a:rPr lang="en-US" sz="1600"/>
              <a:t>Controlled Environment with High Safety Standards</a:t>
            </a:r>
          </a:p>
          <a:p>
            <a:pPr marL="460375" lvl="2" indent="-192088" eaLnBrk="1" hangingPunct="1"/>
            <a:r>
              <a:rPr lang="en-US" sz="1600"/>
              <a:t>Established Knowledgeable Skilled Workforce</a:t>
            </a:r>
          </a:p>
          <a:p>
            <a:pPr marL="460375" lvl="2" indent="-192088" eaLnBrk="1" hangingPunct="1"/>
            <a:r>
              <a:rPr lang="en-US" sz="1600"/>
              <a:t>Job Site Progress / Conditions Irrelevant to Production</a:t>
            </a:r>
          </a:p>
          <a:p>
            <a:pPr marL="460375" lvl="2" indent="-192088" eaLnBrk="1" hangingPunct="1"/>
            <a:endParaRPr lang="en-US" sz="1600"/>
          </a:p>
          <a:p>
            <a:pPr marL="460375" lvl="2" indent="-192088" eaLnBrk="1" hangingPunct="1"/>
            <a:endParaRPr lang="en-US" sz="1600"/>
          </a:p>
          <a:p>
            <a:pPr marL="460375" lvl="2" indent="-192088" eaLnBrk="1" hangingPunct="1"/>
            <a:endParaRPr lang="en-US" sz="1600"/>
          </a:p>
        </p:txBody>
      </p:sp>
      <p:pic>
        <p:nvPicPr>
          <p:cNvPr id="10242" name="Picture 2" descr="E:\__FLO FAB\LOGO\LOGO FLO FA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503">
            <a:off x="4287650" y="3874150"/>
            <a:ext cx="462913" cy="2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0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0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7265F28-DC46-4044-9668-C1C39F80D13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dirty="0">
                <a:solidFill>
                  <a:srgbClr val="339966"/>
                </a:solidFill>
              </a:rPr>
              <a:t>Applications</a:t>
            </a:r>
            <a:endParaRPr lang="en-US" sz="1800" dirty="0">
              <a:solidFill>
                <a:srgbClr val="339966"/>
              </a:solidFill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185025" cy="36576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1800" dirty="0"/>
              <a:t>Turbine Inlet Air-cooling</a:t>
            </a:r>
          </a:p>
          <a:p>
            <a:pPr eaLnBrk="1" hangingPunct="1"/>
            <a:r>
              <a:rPr lang="en-US" sz="1800" dirty="0"/>
              <a:t>Industrial applications</a:t>
            </a:r>
          </a:p>
          <a:p>
            <a:pPr eaLnBrk="1" hangingPunct="1"/>
            <a:r>
              <a:rPr lang="en-US" sz="1800" dirty="0"/>
              <a:t>Any process with thrown heat (Hot water / Steam) to be recovered</a:t>
            </a:r>
          </a:p>
          <a:p>
            <a:pPr eaLnBrk="1" hangingPunct="1"/>
            <a:r>
              <a:rPr lang="en-US" sz="1800" dirty="0"/>
              <a:t>Immediate power supply</a:t>
            </a:r>
          </a:p>
          <a:p>
            <a:pPr eaLnBrk="1" hangingPunct="1"/>
            <a:r>
              <a:rPr lang="en-US" sz="1800" dirty="0"/>
              <a:t>Constant Volume Chilled Water Circuits</a:t>
            </a:r>
          </a:p>
          <a:p>
            <a:pPr eaLnBrk="1" hangingPunct="1"/>
            <a:r>
              <a:rPr lang="en-US" sz="1800" dirty="0"/>
              <a:t>Primary-Secondary</a:t>
            </a:r>
          </a:p>
          <a:p>
            <a:pPr eaLnBrk="1" hangingPunct="1"/>
            <a:r>
              <a:rPr lang="en-US" sz="1800" dirty="0"/>
              <a:t>Variable Primary</a:t>
            </a:r>
          </a:p>
          <a:p>
            <a:pPr eaLnBrk="1" hangingPunct="1"/>
            <a:r>
              <a:rPr lang="en-US" sz="1800" dirty="0"/>
              <a:t>High delta T</a:t>
            </a:r>
          </a:p>
          <a:p>
            <a:pPr eaLnBrk="1" hangingPunct="1"/>
            <a:r>
              <a:rPr lang="en-US" sz="1800" dirty="0"/>
              <a:t>Permanent Plant</a:t>
            </a:r>
          </a:p>
          <a:p>
            <a:pPr eaLnBrk="1" hangingPunct="1"/>
            <a:r>
              <a:rPr lang="en-US" sz="1800" dirty="0"/>
              <a:t>Temporary (Portable) Cooling &amp; Rental</a:t>
            </a:r>
          </a:p>
          <a:p>
            <a:pPr eaLnBrk="1" hangingPunct="1"/>
            <a:r>
              <a:rPr lang="en-US" sz="1800" dirty="0"/>
              <a:t>Long Term Temporary Plant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7157027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FDCD17D-3D01-417C-B483-367903AEABF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0800" y="304800"/>
            <a:ext cx="4648200" cy="4572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Multiple Units</a:t>
            </a:r>
          </a:p>
        </p:txBody>
      </p:sp>
      <p:pic>
        <p:nvPicPr>
          <p:cNvPr id="2050" name="Picture 2" descr="C:\Users\Justine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893401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E04D2BE-FDB7-4C9B-83DD-E1D52DBAD89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381000"/>
            <a:ext cx="4572000" cy="4572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Multiple Units</a:t>
            </a: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1019175"/>
            <a:ext cx="4438650" cy="3476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5" name="Picture 3" descr="C:\Users\Justine\Desktop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05371"/>
            <a:ext cx="4547786" cy="351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494" y="1143000"/>
            <a:ext cx="8470930" cy="48005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Piping &amp; Instrumentation Diagram P&amp;ID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845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latin typeface="Days" panose="02000505050000020004" pitchFamily="2" charset="0"/>
              </a:rPr>
              <a:t>Absorption Chillers </a:t>
            </a:r>
            <a:r>
              <a:rPr lang="en-CA" dirty="0">
                <a:solidFill>
                  <a:srgbClr val="0070C0"/>
                </a:solidFill>
                <a:latin typeface="Days" panose="02000505050000020004" pitchFamily="2" charset="0"/>
              </a:rPr>
              <a:t>(Water-Cooled)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87" y="1066800"/>
            <a:ext cx="7546205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8154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04800"/>
            <a:ext cx="7653338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07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5F0F470-D92E-417A-B384-B4A15A51065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076" name="Picture 3" descr="JCI 011-Maske03b50oben-300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772400" cy="1470025"/>
          </a:xfrm>
        </p:spPr>
        <p:txBody>
          <a:bodyPr/>
          <a:lstStyle/>
          <a:p>
            <a:pPr eaLnBrk="1" hangingPunct="1"/>
            <a:r>
              <a:rPr lang="en-CA" sz="2400" dirty="0">
                <a:solidFill>
                  <a:srgbClr val="339966"/>
                </a:solidFill>
              </a:rPr>
              <a:t>Flo Fab </a:t>
            </a:r>
            <a:r>
              <a:rPr lang="en-CA" sz="2400" dirty="0" err="1">
                <a:solidFill>
                  <a:srgbClr val="339966"/>
                </a:solidFill>
              </a:rPr>
              <a:t>Enrgistx</a:t>
            </a:r>
            <a:r>
              <a:rPr lang="en-CA" sz="2400" dirty="0">
                <a:solidFill>
                  <a:srgbClr val="339966"/>
                </a:solidFill>
              </a:rPr>
              <a:t> Modular chilling package Solutions</a:t>
            </a:r>
            <a:endParaRPr lang="de-DE" sz="2400" dirty="0">
              <a:solidFill>
                <a:srgbClr val="339966"/>
              </a:solidFill>
            </a:endParaRPr>
          </a:p>
        </p:txBody>
      </p:sp>
      <p:pic>
        <p:nvPicPr>
          <p:cNvPr id="2052" name="Picture 4" descr="C:\Users\Justine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0" y="1280319"/>
            <a:ext cx="8041077" cy="42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5321019"/>
            <a:ext cx="2464406" cy="1295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5425035"/>
            <a:ext cx="2480705" cy="120461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>
                <a:latin typeface="Days" panose="02000505050000020004" pitchFamily="2" charset="0"/>
              </a:rPr>
              <a:t>Absorption Chillers </a:t>
            </a:r>
            <a:r>
              <a:rPr lang="en-CA" dirty="0">
                <a:solidFill>
                  <a:srgbClr val="0070C0"/>
                </a:solidFill>
                <a:latin typeface="Days" panose="02000505050000020004" pitchFamily="2" charset="0"/>
              </a:rPr>
              <a:t>(Multi Energy)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9473"/>
            <a:ext cx="7620000" cy="49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42810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0" y="38100"/>
            <a:ext cx="7086599" cy="914400"/>
          </a:xfrm>
        </p:spPr>
        <p:txBody>
          <a:bodyPr>
            <a:normAutofit/>
          </a:bodyPr>
          <a:lstStyle/>
          <a:p>
            <a:r>
              <a:rPr lang="en-CA" sz="2000" dirty="0">
                <a:latin typeface="Days" panose="02000505050000020004" pitchFamily="2" charset="0"/>
              </a:rPr>
              <a:t>Absorption Chillers </a:t>
            </a:r>
            <a:r>
              <a:rPr lang="en-CA" sz="2000" dirty="0">
                <a:solidFill>
                  <a:srgbClr val="0070C0"/>
                </a:solidFill>
                <a:latin typeface="Days" panose="02000505050000020004" pitchFamily="2" charset="0"/>
              </a:rPr>
              <a:t>(Thermal - Electric Ratio)</a:t>
            </a:r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2" y="1066800"/>
            <a:ext cx="8171234" cy="4800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0633">
            <a:off x="609600" y="2667000"/>
            <a:ext cx="7543800" cy="935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 BE UPDATED</a:t>
            </a:r>
          </a:p>
        </p:txBody>
      </p:sp>
    </p:spTree>
    <p:extLst>
      <p:ext uri="{BB962C8B-B14F-4D97-AF65-F5344CB8AC3E}">
        <p14:creationId xmlns:p14="http://schemas.microsoft.com/office/powerpoint/2010/main" val="207247475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700" dirty="0">
                <a:latin typeface="Days" panose="02000505050000020004" pitchFamily="2" charset="0"/>
              </a:rPr>
              <a:t>Absorption Chillers </a:t>
            </a:r>
            <a:r>
              <a:rPr lang="en-CA" sz="2700" dirty="0">
                <a:solidFill>
                  <a:srgbClr val="0070C0"/>
                </a:solidFill>
                <a:latin typeface="Days" panose="02000505050000020004" pitchFamily="2" charset="0"/>
              </a:rPr>
              <a:t>(</a:t>
            </a:r>
            <a:r>
              <a:rPr lang="en-US" sz="2700" dirty="0">
                <a:solidFill>
                  <a:schemeClr val="accent2"/>
                </a:solidFill>
              </a:rPr>
              <a:t>CHP – Thermally activated cooling technologies</a:t>
            </a:r>
            <a:r>
              <a:rPr lang="en-CA" dirty="0">
                <a:solidFill>
                  <a:srgbClr val="0070C0"/>
                </a:solidFill>
                <a:latin typeface="Days" panose="02000505050000020004" pitchFamily="2" charset="0"/>
              </a:rPr>
              <a:t>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99" y="1037454"/>
            <a:ext cx="8290976" cy="4829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10633">
            <a:off x="609600" y="2667000"/>
            <a:ext cx="7543800" cy="935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 BE UPDATED</a:t>
            </a:r>
          </a:p>
        </p:txBody>
      </p:sp>
    </p:spTree>
    <p:extLst>
      <p:ext uri="{BB962C8B-B14F-4D97-AF65-F5344CB8AC3E}">
        <p14:creationId xmlns:p14="http://schemas.microsoft.com/office/powerpoint/2010/main" val="691437365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700" dirty="0">
                <a:latin typeface="Days" panose="02000505050000020004" pitchFamily="2" charset="0"/>
              </a:rPr>
              <a:t>Absorption Chillers / CTIAC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76" y="1066800"/>
            <a:ext cx="7149124" cy="49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6719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468" y="1115612"/>
            <a:ext cx="7249932" cy="49803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Days" panose="02000505050000020004" pitchFamily="2" charset="0"/>
              </a:rPr>
              <a:t>Absorption Chillers / CTIAC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7993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4928"/>
            <a:ext cx="7878272" cy="45860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GT CHP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81075" y="5876925"/>
            <a:ext cx="2381250" cy="2746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US" sz="1200" dirty="0"/>
              <a:t>Source: Solar Turbines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1025243"/>
            <a:ext cx="2963863" cy="34214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None/>
            </a:pPr>
            <a:r>
              <a:rPr lang="en-US" sz="1600" dirty="0"/>
              <a:t>Generator/HRSG System</a:t>
            </a:r>
          </a:p>
        </p:txBody>
      </p:sp>
    </p:spTree>
    <p:extLst>
      <p:ext uri="{BB962C8B-B14F-4D97-AF65-F5344CB8AC3E}">
        <p14:creationId xmlns:p14="http://schemas.microsoft.com/office/powerpoint/2010/main" val="273108668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976" y="1229024"/>
            <a:ext cx="7619048" cy="47809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Turbine Inlet Air-cooling with Absorption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110633">
            <a:off x="609600" y="2667000"/>
            <a:ext cx="7543800" cy="935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 BE UPDATED</a:t>
            </a:r>
          </a:p>
        </p:txBody>
      </p:sp>
    </p:spTree>
    <p:extLst>
      <p:ext uri="{BB962C8B-B14F-4D97-AF65-F5344CB8AC3E}">
        <p14:creationId xmlns:p14="http://schemas.microsoft.com/office/powerpoint/2010/main" val="758002893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267" y="1098573"/>
            <a:ext cx="8426733" cy="53784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00" dirty="0"/>
              <a:t>Simplified Absorption Refrigeration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3636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1" y="38100"/>
            <a:ext cx="54864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Flo Fab Enrgistx Modular Packaged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3362960" cy="225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814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814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3741762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4555BF-3423-473D-A9A4-B05BA2F3B2B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>
                <a:solidFill>
                  <a:srgbClr val="339966"/>
                </a:solidFill>
              </a:rPr>
              <a:t>Types</a:t>
            </a:r>
            <a:r>
              <a:rPr lang="en-US" sz="1800">
                <a:solidFill>
                  <a:srgbClr val="339966"/>
                </a:solidFill>
              </a:rPr>
              <a:t> of Packaged Plants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72390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b="1"/>
              <a:t>Temporary Cooling Plant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800"/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/>
              <a:t>Solidly Constructed rigid, riggable, reusable plant 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/>
              <a:t>Variable Primary or Constant Volume Comes complete with Cooling Tower Skid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/>
              <a:t>Single Chiller in one module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/>
              <a:t>Screw and Centrifugal Chillers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/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1"/>
              <a:t>Primary design consideration is </a:t>
            </a:r>
            <a:r>
              <a:rPr lang="en-US" sz="1600" b="1">
                <a:solidFill>
                  <a:srgbClr val="003399"/>
                </a:solidFill>
              </a:rPr>
              <a:t>portability</a:t>
            </a:r>
          </a:p>
          <a:p>
            <a:pPr lvl="2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400" b="1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1"/>
            <a:ext cx="4587875" cy="1676400"/>
          </a:xfrm>
        </p:spPr>
        <p:txBody>
          <a:bodyPr/>
          <a:lstStyle/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>
                <a:hlinkClick r:id="rId2" action="ppaction://hlinksldjump"/>
              </a:rPr>
              <a:t>What is a Packaged Plant ?</a:t>
            </a:r>
            <a:endParaRPr lang="en-US" sz="1800" dirty="0"/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>
                <a:hlinkClick r:id="rId3" action="ppaction://hlinksldjump"/>
              </a:rPr>
              <a:t>Benefits to Customer</a:t>
            </a:r>
            <a:endParaRPr lang="en-US" sz="1800" dirty="0"/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dirty="0">
                <a:hlinkClick r:id="rId4" action="ppaction://hlinksldjump"/>
              </a:rPr>
              <a:t>The Flo Fab / Enrgistx Advantage</a:t>
            </a:r>
            <a:endParaRPr lang="en-US" sz="1800" dirty="0"/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u="sng" dirty="0"/>
              <a:t>The Manufacturing Facility in Canada</a:t>
            </a:r>
          </a:p>
          <a:p>
            <a:pPr eaLnBrk="1" hangingPunct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u="sng" dirty="0"/>
              <a:t>What we DON’T Offer</a:t>
            </a:r>
            <a:endParaRPr lang="en-US" sz="1800" dirty="0"/>
          </a:p>
          <a:p>
            <a:pPr marL="0" indent="0" eaLnBrk="1" hangingPunct="1">
              <a:buClr>
                <a:schemeClr val="bg2"/>
              </a:buClr>
              <a:buNone/>
            </a:pPr>
            <a:endParaRPr lang="en-US" sz="1800" dirty="0"/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95F4D6A-D4FE-4E7D-BB08-138AF26DCEF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100" name="Picture 9" descr="ch module iso vie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6000" contrast="-62000"/>
          </a:blip>
          <a:srcRect/>
          <a:stretch>
            <a:fillRect/>
          </a:stretch>
        </p:blipFill>
        <p:spPr bwMode="auto">
          <a:xfrm>
            <a:off x="3308350" y="1644650"/>
            <a:ext cx="5759450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Agenda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3D24B08-5B31-4AEC-A116-1DD0A122093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219200"/>
            <a:ext cx="4176713" cy="3581400"/>
          </a:xfrm>
        </p:spPr>
        <p:txBody>
          <a:bodyPr/>
          <a:lstStyle/>
          <a:p>
            <a:pPr eaLnBrk="1" hangingPunct="1"/>
            <a:r>
              <a:rPr lang="en-US" sz="1800" dirty="0"/>
              <a:t>Moved from project to project</a:t>
            </a:r>
          </a:p>
          <a:p>
            <a:pPr eaLnBrk="1" hangingPunct="1"/>
            <a:r>
              <a:rPr lang="en-US" sz="1800" dirty="0"/>
              <a:t>No secondary pumps needed</a:t>
            </a:r>
          </a:p>
          <a:p>
            <a:pPr marL="0" indent="0" eaLnBrk="1" hangingPunct="1">
              <a:buNone/>
            </a:pPr>
            <a:endParaRPr lang="en-GB" sz="1800" dirty="0"/>
          </a:p>
        </p:txBody>
      </p:sp>
      <p:pic>
        <p:nvPicPr>
          <p:cNvPr id="25604" name="Picture 3" descr="Temp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29200" y="1143000"/>
            <a:ext cx="3633788" cy="4835525"/>
          </a:xfrm>
          <a:noFill/>
        </p:spPr>
      </p:pic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4724400" cy="914400"/>
          </a:xfrm>
        </p:spPr>
        <p:txBody>
          <a:bodyPr/>
          <a:lstStyle/>
          <a:p>
            <a:pPr eaLnBrk="1" hangingPunct="1"/>
            <a:r>
              <a:rPr lang="en-GB" sz="1800" dirty="0">
                <a:solidFill>
                  <a:srgbClr val="339966"/>
                </a:solidFill>
              </a:rPr>
              <a:t>Types</a:t>
            </a:r>
            <a:r>
              <a:rPr lang="en-US" sz="1800" dirty="0">
                <a:solidFill>
                  <a:srgbClr val="339966"/>
                </a:solidFill>
              </a:rPr>
              <a:t> of Packaged Plants</a:t>
            </a:r>
            <a:br>
              <a:rPr lang="en-US" sz="1800" dirty="0">
                <a:solidFill>
                  <a:srgbClr val="339966"/>
                </a:solidFill>
              </a:rPr>
            </a:br>
            <a:r>
              <a:rPr lang="en-US" sz="1800" dirty="0">
                <a:solidFill>
                  <a:srgbClr val="339966"/>
                </a:solidFill>
              </a:rPr>
              <a:t>   - Rental / Temporary Cooling Plants</a:t>
            </a:r>
            <a:endParaRPr lang="en-GB" sz="1800" dirty="0">
              <a:solidFill>
                <a:srgbClr val="339966"/>
              </a:solidFill>
            </a:endParaRP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5029200" y="5562600"/>
            <a:ext cx="11985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 Black" pitchFamily="34" charset="0"/>
              </a:rPr>
              <a:t>1,220 TR</a:t>
            </a:r>
            <a:endParaRPr lang="en-GB" sz="1400" b="1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BEFD72-4F02-4E54-979A-5E69836D313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dirty="0">
                <a:solidFill>
                  <a:srgbClr val="339966"/>
                </a:solidFill>
              </a:rPr>
              <a:t>Types</a:t>
            </a:r>
            <a:r>
              <a:rPr lang="en-US" sz="1800" dirty="0">
                <a:solidFill>
                  <a:srgbClr val="339966"/>
                </a:solidFill>
              </a:rPr>
              <a:t> of Packaged Plants</a:t>
            </a:r>
            <a:br>
              <a:rPr lang="en-US" sz="1800" dirty="0">
                <a:solidFill>
                  <a:srgbClr val="339966"/>
                </a:solidFill>
              </a:rPr>
            </a:br>
            <a:r>
              <a:rPr lang="en-US" sz="1800" dirty="0">
                <a:solidFill>
                  <a:srgbClr val="339966"/>
                </a:solidFill>
              </a:rPr>
              <a:t>   - Rental / Temporary Cooling Plants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14425"/>
            <a:ext cx="6729413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26CA574-DD41-4BE1-9132-C198D0479BD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>
                <a:solidFill>
                  <a:srgbClr val="339966"/>
                </a:solidFill>
              </a:rPr>
              <a:t>Types</a:t>
            </a:r>
            <a:r>
              <a:rPr lang="en-US" sz="1800">
                <a:solidFill>
                  <a:srgbClr val="339966"/>
                </a:solidFill>
              </a:rPr>
              <a:t> of Packaged Plant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79248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800" b="1"/>
              <a:t>Permanent Cooling Plant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900"/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/>
              <a:t>Solidly Constructed Rigid, riggable, permanent plant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/>
              <a:t>Variable Primary or Constant Volume Comes complete with Cooling Tower Skid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/>
              <a:t>Single or Multiple Chillers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/>
              <a:t>Screw and Centrifugal Chillers</a:t>
            </a:r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endParaRPr lang="en-US" sz="1600"/>
          </a:p>
          <a:p>
            <a:pPr lvl="1"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1"/>
              <a:t>Primary design consideration is </a:t>
            </a:r>
            <a:r>
              <a:rPr lang="en-US" sz="1600" b="1">
                <a:solidFill>
                  <a:srgbClr val="003399"/>
                </a:solidFill>
              </a:rPr>
              <a:t>efficiency</a:t>
            </a:r>
            <a:r>
              <a:rPr lang="en-US" sz="1600" b="1"/>
              <a:t> &amp; </a:t>
            </a:r>
            <a:r>
              <a:rPr lang="en-US" sz="1600" b="1">
                <a:solidFill>
                  <a:srgbClr val="003399"/>
                </a:solidFill>
              </a:rPr>
              <a:t>ease of maintenance</a:t>
            </a:r>
            <a:endParaRPr lang="en-GB" sz="1600" b="1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78EFE8F-8115-46DA-ADA6-C7BE868B2CE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>
                <a:solidFill>
                  <a:srgbClr val="339966"/>
                </a:solidFill>
              </a:rPr>
              <a:t>Types</a:t>
            </a:r>
            <a:r>
              <a:rPr lang="en-US" sz="1800">
                <a:solidFill>
                  <a:srgbClr val="339966"/>
                </a:solidFill>
              </a:rPr>
              <a:t> of Packaged Plants</a:t>
            </a:r>
            <a:br>
              <a:rPr lang="en-US" sz="1800">
                <a:solidFill>
                  <a:srgbClr val="339966"/>
                </a:solidFill>
              </a:rPr>
            </a:br>
            <a:r>
              <a:rPr lang="en-US" sz="1800">
                <a:solidFill>
                  <a:srgbClr val="339966"/>
                </a:solidFill>
              </a:rPr>
              <a:t>   - Permanent Cooling Plants</a:t>
            </a:r>
            <a:endParaRPr lang="en-US" sz="1800"/>
          </a:p>
        </p:txBody>
      </p: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946150" y="1147763"/>
            <a:ext cx="8197850" cy="4719637"/>
            <a:chOff x="596" y="723"/>
            <a:chExt cx="5164" cy="2973"/>
          </a:xfrm>
        </p:grpSpPr>
        <p:pic>
          <p:nvPicPr>
            <p:cNvPr id="28678" name="Picture 2" descr="ch module iso view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6" y="723"/>
              <a:ext cx="4458" cy="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9" name="Text Box 4"/>
            <p:cNvSpPr txBox="1">
              <a:spLocks noChangeArrowheads="1"/>
            </p:cNvSpPr>
            <p:nvPr/>
          </p:nvSpPr>
          <p:spPr bwMode="auto">
            <a:xfrm>
              <a:off x="4368" y="1009"/>
              <a:ext cx="1296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 dirty="0"/>
                <a:t>SWITCH GEAR</a:t>
              </a:r>
            </a:p>
          </p:txBody>
        </p:sp>
        <p:sp>
          <p:nvSpPr>
            <p:cNvPr id="2606085" name="Line 5"/>
            <p:cNvSpPr>
              <a:spLocks noChangeShapeType="1"/>
            </p:cNvSpPr>
            <p:nvPr/>
          </p:nvSpPr>
          <p:spPr bwMode="auto">
            <a:xfrm flipH="1" flipV="1">
              <a:off x="3491" y="1226"/>
              <a:ext cx="834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81" name="Text Box 6"/>
            <p:cNvSpPr txBox="1">
              <a:spLocks noChangeArrowheads="1"/>
            </p:cNvSpPr>
            <p:nvPr/>
          </p:nvSpPr>
          <p:spPr bwMode="auto">
            <a:xfrm>
              <a:off x="4703" y="1259"/>
              <a:ext cx="806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 dirty="0"/>
                <a:t>TXFR AREA</a:t>
              </a:r>
            </a:p>
          </p:txBody>
        </p:sp>
        <p:sp>
          <p:nvSpPr>
            <p:cNvPr id="2606087" name="Line 7"/>
            <p:cNvSpPr>
              <a:spLocks noChangeShapeType="1"/>
            </p:cNvSpPr>
            <p:nvPr/>
          </p:nvSpPr>
          <p:spPr bwMode="auto">
            <a:xfrm flipH="1" flipV="1">
              <a:off x="4084" y="1452"/>
              <a:ext cx="458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83" name="Text Box 8"/>
            <p:cNvSpPr txBox="1">
              <a:spLocks noChangeArrowheads="1"/>
            </p:cNvSpPr>
            <p:nvPr/>
          </p:nvSpPr>
          <p:spPr bwMode="auto">
            <a:xfrm>
              <a:off x="4789" y="1902"/>
              <a:ext cx="971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400v CHILLED WATER PUMP</a:t>
              </a:r>
            </a:p>
          </p:txBody>
        </p:sp>
        <p:sp>
          <p:nvSpPr>
            <p:cNvPr id="2606089" name="Line 9"/>
            <p:cNvSpPr>
              <a:spLocks noChangeShapeType="1"/>
            </p:cNvSpPr>
            <p:nvPr/>
          </p:nvSpPr>
          <p:spPr bwMode="auto">
            <a:xfrm flipH="1" flipV="1">
              <a:off x="3485" y="2065"/>
              <a:ext cx="1276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672" y="1393"/>
              <a:ext cx="1248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400v CONDENSER WATER PUMP</a:t>
              </a:r>
            </a:p>
          </p:txBody>
        </p:sp>
        <p:sp>
          <p:nvSpPr>
            <p:cNvPr id="2606091" name="Line 11"/>
            <p:cNvSpPr>
              <a:spLocks noChangeShapeType="1"/>
            </p:cNvSpPr>
            <p:nvPr/>
          </p:nvSpPr>
          <p:spPr bwMode="auto">
            <a:xfrm>
              <a:off x="1722" y="1525"/>
              <a:ext cx="1121" cy="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687" name="Text Box 12"/>
            <p:cNvSpPr txBox="1">
              <a:spLocks noChangeArrowheads="1"/>
            </p:cNvSpPr>
            <p:nvPr/>
          </p:nvSpPr>
          <p:spPr bwMode="auto">
            <a:xfrm>
              <a:off x="4339" y="2305"/>
              <a:ext cx="1219" cy="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sz="1400"/>
                <a:t>CHILLER &amp; PUMP, ROOM, MCC AND MT ROOMS ARE AIR CONDITIONED</a:t>
              </a:r>
            </a:p>
          </p:txBody>
        </p:sp>
        <p:sp>
          <p:nvSpPr>
            <p:cNvPr id="2606093" name="Line 13"/>
            <p:cNvSpPr>
              <a:spLocks noChangeShapeType="1"/>
            </p:cNvSpPr>
            <p:nvPr/>
          </p:nvSpPr>
          <p:spPr bwMode="auto">
            <a:xfrm flipH="1" flipV="1">
              <a:off x="2611" y="2489"/>
              <a:ext cx="161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343400" y="4953000"/>
            <a:ext cx="2819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800" b="1" kern="0" dirty="0">
                <a:latin typeface="+mj-lt"/>
                <a:ea typeface="+mj-ea"/>
                <a:cs typeface="+mj-cs"/>
              </a:rPr>
              <a:t>Chiller Module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40F7EF8-84AB-47A2-858C-2254D726940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9699" name="Picture 2" descr="sec module iso vi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8550" y="2038350"/>
            <a:ext cx="6542088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3"/>
          <p:cNvSpPr>
            <a:spLocks noGrp="1" noChangeArrowheads="1"/>
          </p:cNvSpPr>
          <p:nvPr>
            <p:ph type="title"/>
          </p:nvPr>
        </p:nvSpPr>
        <p:spPr>
          <a:xfrm>
            <a:off x="627063" y="1092200"/>
            <a:ext cx="7772400" cy="889000"/>
          </a:xfrm>
        </p:spPr>
        <p:txBody>
          <a:bodyPr/>
          <a:lstStyle/>
          <a:p>
            <a:pPr eaLnBrk="1" hangingPunct="1"/>
            <a:r>
              <a:rPr lang="en-US" sz="1800"/>
              <a:t>Secondary Distribution Module – Capable of Pumping 32,000TR at 9K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6781800" y="2297113"/>
            <a:ext cx="14922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11kV SW/GEAR</a:t>
            </a:r>
          </a:p>
        </p:txBody>
      </p:sp>
      <p:sp>
        <p:nvSpPr>
          <p:cNvPr id="2608133" name="Line 5"/>
          <p:cNvSpPr>
            <a:spLocks noChangeShapeType="1"/>
          </p:cNvSpPr>
          <p:nvPr/>
        </p:nvSpPr>
        <p:spPr bwMode="auto">
          <a:xfrm flipH="1" flipV="1">
            <a:off x="5334000" y="2570163"/>
            <a:ext cx="1323975" cy="15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6872288" y="3211513"/>
            <a:ext cx="149225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11kV / 400v TXFR AREA</a:t>
            </a:r>
          </a:p>
        </p:txBody>
      </p:sp>
      <p:sp>
        <p:nvSpPr>
          <p:cNvPr id="2608135" name="Line 7"/>
          <p:cNvSpPr>
            <a:spLocks noChangeShapeType="1"/>
          </p:cNvSpPr>
          <p:nvPr/>
        </p:nvSpPr>
        <p:spPr bwMode="auto">
          <a:xfrm flipH="1" flipV="1">
            <a:off x="5759450" y="3468688"/>
            <a:ext cx="928688" cy="17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6858000" y="4751388"/>
            <a:ext cx="1582738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400v CH/W PUMPS W/ VSD</a:t>
            </a:r>
          </a:p>
        </p:txBody>
      </p:sp>
      <p:sp>
        <p:nvSpPr>
          <p:cNvPr id="2608137" name="Line 9"/>
          <p:cNvSpPr>
            <a:spLocks noChangeShapeType="1"/>
          </p:cNvSpPr>
          <p:nvPr/>
        </p:nvSpPr>
        <p:spPr bwMode="auto">
          <a:xfrm flipH="1">
            <a:off x="3316288" y="5051425"/>
            <a:ext cx="3416300" cy="63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1370013" y="2601913"/>
            <a:ext cx="1446212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 dirty="0"/>
              <a:t>400v MCC &amp; VSD AREA</a:t>
            </a:r>
          </a:p>
        </p:txBody>
      </p:sp>
      <p:sp>
        <p:nvSpPr>
          <p:cNvPr id="2608139" name="Line 11"/>
          <p:cNvSpPr>
            <a:spLocks noChangeShapeType="1"/>
          </p:cNvSpPr>
          <p:nvPr/>
        </p:nvSpPr>
        <p:spPr bwMode="auto">
          <a:xfrm>
            <a:off x="2665413" y="2828925"/>
            <a:ext cx="1987550" cy="476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709" name="Text Box 12"/>
          <p:cNvSpPr txBox="1">
            <a:spLocks noChangeArrowheads="1"/>
          </p:cNvSpPr>
          <p:nvPr/>
        </p:nvSpPr>
        <p:spPr bwMode="auto">
          <a:xfrm>
            <a:off x="6888163" y="4049713"/>
            <a:ext cx="1935162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PUMP ROOM &amp; MCC AIR CONDITIONED</a:t>
            </a:r>
          </a:p>
        </p:txBody>
      </p:sp>
      <p:sp>
        <p:nvSpPr>
          <p:cNvPr id="2608141" name="Line 13"/>
          <p:cNvSpPr>
            <a:spLocks noChangeShapeType="1"/>
          </p:cNvSpPr>
          <p:nvPr/>
        </p:nvSpPr>
        <p:spPr bwMode="auto">
          <a:xfrm flipH="1" flipV="1">
            <a:off x="4303713" y="4322763"/>
            <a:ext cx="2400300" cy="3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747646" y="92075"/>
            <a:ext cx="637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sz="1800" b="1" kern="0" dirty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Types</a:t>
            </a:r>
            <a:r>
              <a:rPr lang="en-US" sz="1800" b="1" kern="0" dirty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 of Packaged Plants</a:t>
            </a:r>
            <a:br>
              <a:rPr lang="en-US" sz="1800" b="1" kern="0" dirty="0">
                <a:solidFill>
                  <a:srgbClr val="339966"/>
                </a:solidFill>
                <a:latin typeface="+mj-lt"/>
                <a:ea typeface="+mj-ea"/>
                <a:cs typeface="+mj-cs"/>
              </a:rPr>
            </a:br>
            <a:r>
              <a:rPr lang="en-US" sz="1800" b="1" kern="0" dirty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   - Permanent Cooling Plants</a:t>
            </a:r>
            <a:endParaRPr lang="en-US" sz="18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ustine\Desktop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8181">
            <a:off x="4483752" y="3600450"/>
            <a:ext cx="3075499" cy="233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6803D41-07BE-4F75-B6B4-21E5F72CE73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>
                <a:solidFill>
                  <a:srgbClr val="339966"/>
                </a:solidFill>
              </a:rPr>
              <a:t>Transportation </a:t>
            </a:r>
            <a:endParaRPr lang="en-GB" sz="1800">
              <a:solidFill>
                <a:srgbClr val="339966"/>
              </a:solidFill>
            </a:endParaRPr>
          </a:p>
        </p:txBody>
      </p:sp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68387">
            <a:off x="1208088" y="3741738"/>
            <a:ext cx="3086100" cy="2314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74888">
            <a:off x="5203825" y="1587500"/>
            <a:ext cx="2944813" cy="2209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29266">
            <a:off x="1581150" y="1719263"/>
            <a:ext cx="28209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050128F-9F2D-40E2-8881-882D52EDD98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>
                <a:solidFill>
                  <a:srgbClr val="339966"/>
                </a:solidFill>
              </a:rPr>
              <a:t>Delivery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438150" y="1060450"/>
          <a:ext cx="2838450" cy="21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" name="Photo Editor Photo" r:id="rId4" imgW="6095238" imgH="4571429" progId="MSPhotoEd.3">
                  <p:embed/>
                </p:oleObj>
              </mc:Choice>
              <mc:Fallback>
                <p:oleObj name="Photo Editor Photo" r:id="rId4" imgW="6095238" imgH="45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1060450"/>
                        <a:ext cx="2838450" cy="212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568325" y="3810000"/>
          <a:ext cx="1793875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" r:id="rId6" imgW="4571429" imgH="6095238" progId="Paint.Picture">
                  <p:embed/>
                </p:oleObj>
              </mc:Choice>
              <mc:Fallback>
                <p:oleObj r:id="rId6" imgW="4571429" imgH="609523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" y="3810000"/>
                        <a:ext cx="1793875" cy="239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2960688" y="2620963"/>
          <a:ext cx="4430712" cy="332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" name="Photo Editor Photo" r:id="rId8" imgW="6095238" imgH="4571429" progId="MSPhotoEd.3">
                  <p:embed/>
                </p:oleObj>
              </mc:Choice>
              <mc:Fallback>
                <p:oleObj name="Photo Editor Photo" r:id="rId8" imgW="6095238" imgH="457142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688" y="2620963"/>
                        <a:ext cx="4430712" cy="332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6"/>
          <p:cNvGraphicFramePr>
            <a:graphicFrameLocks noChangeAspect="1"/>
          </p:cNvGraphicFramePr>
          <p:nvPr/>
        </p:nvGraphicFramePr>
        <p:xfrm>
          <a:off x="6724650" y="1108075"/>
          <a:ext cx="1809750" cy="241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" r:id="rId10" imgW="4571429" imgH="6095238" progId="Paint.Picture">
                  <p:embed/>
                </p:oleObj>
              </mc:Choice>
              <mc:Fallback>
                <p:oleObj r:id="rId10" imgW="4571429" imgH="6095238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4650" y="1108075"/>
                        <a:ext cx="1809750" cy="241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3886200" y="1524000"/>
            <a:ext cx="1811338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Strip Foundations prepared</a:t>
            </a:r>
          </a:p>
        </p:txBody>
      </p:sp>
      <p:sp>
        <p:nvSpPr>
          <p:cNvPr id="1033" name="Line 8"/>
          <p:cNvSpPr>
            <a:spLocks noChangeShapeType="1"/>
          </p:cNvSpPr>
          <p:nvPr/>
        </p:nvSpPr>
        <p:spPr bwMode="auto">
          <a:xfrm flipH="1">
            <a:off x="3200400" y="2133600"/>
            <a:ext cx="776288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287338" y="3306763"/>
            <a:ext cx="1811337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400"/>
              <a:t>Two Section Assembly</a:t>
            </a:r>
          </a:p>
        </p:txBody>
      </p:sp>
      <p:sp>
        <p:nvSpPr>
          <p:cNvPr id="1035" name="Line 10"/>
          <p:cNvSpPr>
            <a:spLocks noChangeShapeType="1"/>
          </p:cNvSpPr>
          <p:nvPr/>
        </p:nvSpPr>
        <p:spPr bwMode="auto">
          <a:xfrm>
            <a:off x="1323975" y="3703638"/>
            <a:ext cx="139700" cy="10509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AF57DB-AC61-4874-8958-183259230BD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81000"/>
            <a:ext cx="4495800" cy="5334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Shipping Split</a:t>
            </a:r>
          </a:p>
        </p:txBody>
      </p:sp>
      <p:pic>
        <p:nvPicPr>
          <p:cNvPr id="356355" name="Picture 3" descr="split-1 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6" name="Picture 4" descr="split-2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7" name="Picture 5" descr="split-3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8" name="Picture 6" descr="split-4 cop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609600" y="1219200"/>
            <a:ext cx="3200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800"/>
              <a:t>For module lengths &gt; 12m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6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78C0667-5A38-4A7F-8F6C-353EA43706D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5105400" cy="914400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50,000TR Permanent Packaged Plant</a:t>
            </a:r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7500938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ustine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3625"/>
            <a:ext cx="7848600" cy="50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6FC5756-DAE7-4D4C-B269-C328EA20ACE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838200" y="1187450"/>
            <a:ext cx="75438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i="1" dirty="0"/>
              <a:t>Solutions for Multiple Chiller Systems…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2290762" y="342900"/>
            <a:ext cx="609123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 b="1" dirty="0">
                <a:solidFill>
                  <a:srgbClr val="339966"/>
                </a:solidFill>
              </a:rPr>
              <a:t>Assembly Graphic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1" y="38100"/>
            <a:ext cx="5181600" cy="9144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 Full 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8D095-DD30-49A7-B8A6-7FEA1C45056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62" y="843285"/>
            <a:ext cx="8390476" cy="5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85797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DCBF7E2-3375-4EFE-8A37-1A749EDC91F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6200"/>
            <a:ext cx="4419600" cy="914400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Maintenance Enhancements</a:t>
            </a:r>
            <a:br>
              <a:rPr lang="en-US" sz="1800" dirty="0">
                <a:solidFill>
                  <a:srgbClr val="339966"/>
                </a:solidFill>
              </a:rPr>
            </a:br>
            <a:r>
              <a:rPr lang="en-US" sz="1800" dirty="0">
                <a:solidFill>
                  <a:srgbClr val="339966"/>
                </a:solidFill>
              </a:rPr>
              <a:t>(available options)</a:t>
            </a:r>
            <a:endParaRPr lang="en-GB" sz="1800" dirty="0">
              <a:solidFill>
                <a:srgbClr val="339966"/>
              </a:solidFill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371600"/>
            <a:ext cx="4038600" cy="4525963"/>
          </a:xfrm>
        </p:spPr>
        <p:txBody>
          <a:bodyPr/>
          <a:lstStyle/>
          <a:p>
            <a:pPr eaLnBrk="1" hangingPunct="1"/>
            <a:r>
              <a:rPr lang="en-US" sz="1800"/>
              <a:t>Marine Water Boxes at pipe connection ends</a:t>
            </a:r>
          </a:p>
          <a:p>
            <a:pPr eaLnBrk="1" hangingPunct="1"/>
            <a:r>
              <a:rPr lang="en-US" sz="1800"/>
              <a:t>Sliding Water Box Access Doors</a:t>
            </a:r>
          </a:p>
          <a:p>
            <a:pPr eaLnBrk="1" hangingPunct="1"/>
            <a:r>
              <a:rPr lang="en-US" sz="1800"/>
              <a:t>Automatic Condenser Tube Cleaning System</a:t>
            </a:r>
          </a:p>
          <a:p>
            <a:pPr eaLnBrk="1" hangingPunct="1"/>
            <a:r>
              <a:rPr lang="en-US" sz="1800"/>
              <a:t>Condenser Water Side-stream Filtration</a:t>
            </a:r>
          </a:p>
          <a:p>
            <a:pPr eaLnBrk="1" hangingPunct="1"/>
            <a:r>
              <a:rPr lang="en-US" sz="1800"/>
              <a:t>Lifting Gantries</a:t>
            </a:r>
          </a:p>
          <a:p>
            <a:pPr eaLnBrk="1" hangingPunct="1"/>
            <a:endParaRPr lang="en-GB" sz="1800"/>
          </a:p>
        </p:txBody>
      </p:sp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39528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2110633">
            <a:off x="609600" y="2667000"/>
            <a:ext cx="7543800" cy="935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 BE UPDATED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468C082-3A2F-4066-9DD5-69D75E823E64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04800"/>
            <a:ext cx="4622800" cy="457200"/>
          </a:xfrm>
        </p:spPr>
        <p:txBody>
          <a:bodyPr lIns="0" tIns="0" rIns="0" bIns="0" anchor="t"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Maintenance Enhancements :</a:t>
            </a:r>
            <a:br>
              <a:rPr lang="en-US" sz="1800" dirty="0">
                <a:solidFill>
                  <a:srgbClr val="339966"/>
                </a:solidFill>
              </a:rPr>
            </a:br>
            <a:r>
              <a:rPr lang="en-US" sz="1800" dirty="0">
                <a:solidFill>
                  <a:srgbClr val="339966"/>
                </a:solidFill>
              </a:rPr>
              <a:t>Chiller Tube Service Access</a:t>
            </a:r>
          </a:p>
        </p:txBody>
      </p:sp>
      <p:pic>
        <p:nvPicPr>
          <p:cNvPr id="354307" name="Picture 3" descr="ctu-1 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0013" y="1370013"/>
            <a:ext cx="72771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8" name="Picture 4" descr="ctu-2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0013" y="1370013"/>
            <a:ext cx="72771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9" name="Picture 5" descr="ctu-3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0013" y="1370013"/>
            <a:ext cx="7277100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E:\__FLO FAB\LOGO\LOGO FLO FAB FINAL DBLU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43654"/>
            <a:ext cx="713264" cy="37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732873D-948E-4F57-B348-9A6A866E1D61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571625"/>
            <a:ext cx="3103562" cy="647700"/>
          </a:xfrm>
        </p:spPr>
        <p:txBody>
          <a:bodyPr lIns="0" tIns="0" rIns="0" bIns="0" anchor="t"/>
          <a:lstStyle/>
          <a:p>
            <a:pPr eaLnBrk="1" hangingPunct="1"/>
            <a:r>
              <a:rPr lang="en-US" sz="1600" b="0">
                <a:solidFill>
                  <a:schemeClr val="tx2"/>
                </a:solidFill>
              </a:rPr>
              <a:t>Overhead Gantry and Chain Pulley Block </a:t>
            </a:r>
          </a:p>
        </p:txBody>
      </p:sp>
      <p:sp>
        <p:nvSpPr>
          <p:cNvPr id="36874" name="Rectangle 3"/>
          <p:cNvSpPr txBox="1">
            <a:spLocks noChangeArrowheads="1"/>
          </p:cNvSpPr>
          <p:nvPr/>
        </p:nvSpPr>
        <p:spPr bwMode="auto">
          <a:xfrm>
            <a:off x="2057399" y="304800"/>
            <a:ext cx="5394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 b="1" dirty="0">
                <a:solidFill>
                  <a:srgbClr val="339966"/>
                </a:solidFill>
              </a:rPr>
              <a:t>Maintenance Enhancements :</a:t>
            </a:r>
            <a:br>
              <a:rPr lang="en-US" sz="1800" b="1" dirty="0">
                <a:solidFill>
                  <a:srgbClr val="339966"/>
                </a:solidFill>
              </a:rPr>
            </a:br>
            <a:r>
              <a:rPr lang="en-US" sz="1800" b="1" dirty="0">
                <a:solidFill>
                  <a:srgbClr val="339966"/>
                </a:solidFill>
              </a:rPr>
              <a:t>Pump removal Design</a:t>
            </a:r>
          </a:p>
        </p:txBody>
      </p:sp>
      <p:pic>
        <p:nvPicPr>
          <p:cNvPr id="5124" name="Picture 4" descr="C:\Users\Justine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23875"/>
            <a:ext cx="571500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9E7A96D-B77F-4AC4-A64A-69CFA3E48C1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7891" name="Rectangle 225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76200"/>
            <a:ext cx="4699000" cy="914400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What we normally do NOT offer !!</a:t>
            </a:r>
          </a:p>
        </p:txBody>
      </p:sp>
      <p:sp>
        <p:nvSpPr>
          <p:cNvPr id="37892" name="Rectangle 229"/>
          <p:cNvSpPr>
            <a:spLocks noChangeArrowheads="1"/>
          </p:cNvSpPr>
          <p:nvPr/>
        </p:nvSpPr>
        <p:spPr bwMode="auto">
          <a:xfrm>
            <a:off x="685800" y="1402337"/>
            <a:ext cx="7848600" cy="36040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All civil works including foundation, cable trenches, water tanks etc.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Raised platform/structure for Cooling Tower Skid in case it is not placed above the Chiller Module.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Medium voltage power connection including termination to incomer section of chiller starter panel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Low voltage power connection including termination to incomer section of packaged plant LVMCC panel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All electrical power &amp; control cabling external to the plant 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Grounding arrangement including earth strip &amp; earth pit. </a:t>
            </a:r>
          </a:p>
        </p:txBody>
      </p:sp>
      <p:sp>
        <p:nvSpPr>
          <p:cNvPr id="5" name="TextBox 4"/>
          <p:cNvSpPr txBox="1"/>
          <p:nvPr/>
        </p:nvSpPr>
        <p:spPr>
          <a:xfrm rot="2110633">
            <a:off x="609600" y="2667000"/>
            <a:ext cx="7543800" cy="935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 BE UPDATED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5A22AD-386A-466A-9EA6-2A5A937BB2B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76200"/>
            <a:ext cx="4622800" cy="914400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What we normally do NOT offer !!</a:t>
            </a:r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685800" y="1738835"/>
            <a:ext cx="7772400" cy="314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All pipe work external to the plant 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Makeup, drain and overflow connections to cooling towers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Flushing &amp; chemical cleaning of pipe work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Dosing chemicals for condenser &amp; chilled water treatment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System water charging (condenser &amp; chilled water)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Local Authority coordination and approvals</a:t>
            </a:r>
          </a:p>
          <a:p>
            <a:pPr>
              <a:spcBef>
                <a:spcPts val="1200"/>
              </a:spcBef>
              <a:tabLst>
                <a:tab pos="457200" algn="l"/>
              </a:tabLst>
            </a:pPr>
            <a:r>
              <a:rPr lang="en-US" sz="1800" dirty="0"/>
              <a:t>Temporary power &amp; water for site related work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4F84C8-40B0-4A45-ABC0-3FAB35A774A7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599" y="304800"/>
            <a:ext cx="6653213" cy="647700"/>
          </a:xfrm>
        </p:spPr>
        <p:txBody>
          <a:bodyPr lIns="0" tIns="0" rIns="0" bIns="0" anchor="t"/>
          <a:lstStyle/>
          <a:p>
            <a:pPr algn="ctr" eaLnBrk="1" hangingPunct="1"/>
            <a:r>
              <a:rPr lang="en-US" sz="2400" dirty="0">
                <a:solidFill>
                  <a:srgbClr val="339966"/>
                </a:solidFill>
              </a:rPr>
              <a:t>Delivery</a:t>
            </a:r>
          </a:p>
        </p:txBody>
      </p:sp>
      <p:pic>
        <p:nvPicPr>
          <p:cNvPr id="4301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990600"/>
            <a:ext cx="3829050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301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505200"/>
            <a:ext cx="3429000" cy="2514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301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066800"/>
            <a:ext cx="3429000" cy="2571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CF16195-736C-46C7-AB95-04D8789C4827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4037" name="Rectangle 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403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066800"/>
            <a:ext cx="3429000" cy="4911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38225"/>
            <a:ext cx="3387725" cy="494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70F251C-A15F-4A96-BED2-E4C93B617E8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8133" name="Rectangl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194" name="Picture 2" descr="C:\Users\Justine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343626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2A272AD-EDBC-4AA7-B7BF-F22019CBFFA0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45060" name="Picture 4" descr="chiller module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4824412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dip cop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351213"/>
            <a:ext cx="51895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D5B9DB9-7D7A-4A58-974F-C4B57D1B15A5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6083" name="Rectangle 3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800"/>
          </a:p>
        </p:txBody>
      </p:sp>
      <p:pic>
        <p:nvPicPr>
          <p:cNvPr id="46084" name="Picture 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71600"/>
            <a:ext cx="4173537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62" name="Text Box 66"/>
          <p:cNvSpPr txBox="1">
            <a:spLocks noChangeArrowheads="1"/>
          </p:cNvSpPr>
          <p:nvPr/>
        </p:nvSpPr>
        <p:spPr bwMode="auto">
          <a:xfrm>
            <a:off x="4806950" y="1230313"/>
            <a:ext cx="2046288" cy="269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  <a:defRPr/>
            </a:pPr>
            <a:r>
              <a:rPr lang="en-US" sz="1200" b="1" dirty="0">
                <a:latin typeface="Calibri" pitchFamily="34" charset="0"/>
              </a:rPr>
              <a:t>EXTERNAL VIEW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46086" name="Line 67"/>
          <p:cNvSpPr>
            <a:spLocks noChangeShapeType="1"/>
          </p:cNvSpPr>
          <p:nvPr/>
        </p:nvSpPr>
        <p:spPr bwMode="auto">
          <a:xfrm>
            <a:off x="7507288" y="1371600"/>
            <a:ext cx="1309687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7" name="Text Box 68"/>
          <p:cNvSpPr txBox="1">
            <a:spLocks noChangeArrowheads="1"/>
          </p:cNvSpPr>
          <p:nvPr/>
        </p:nvSpPr>
        <p:spPr bwMode="auto">
          <a:xfrm>
            <a:off x="7997825" y="1371600"/>
            <a:ext cx="409575" cy="203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</a:pPr>
            <a:r>
              <a:rPr lang="en-US" sz="1100">
                <a:latin typeface="Calibri" pitchFamily="34" charset="0"/>
              </a:rPr>
              <a:t>10 m</a:t>
            </a:r>
            <a:endParaRPr lang="en-US" sz="1800"/>
          </a:p>
        </p:txBody>
      </p:sp>
      <p:sp>
        <p:nvSpPr>
          <p:cNvPr id="46088" name="Text Box 69"/>
          <p:cNvSpPr txBox="1">
            <a:spLocks noChangeArrowheads="1"/>
          </p:cNvSpPr>
          <p:nvPr/>
        </p:nvSpPr>
        <p:spPr bwMode="auto">
          <a:xfrm>
            <a:off x="8715375" y="1857375"/>
            <a:ext cx="409575" cy="203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</a:pPr>
            <a:r>
              <a:rPr lang="en-US" sz="1100">
                <a:latin typeface="Calibri" pitchFamily="34" charset="0"/>
              </a:rPr>
              <a:t>4.3 m</a:t>
            </a:r>
            <a:endParaRPr lang="en-US" sz="1800"/>
          </a:p>
        </p:txBody>
      </p:sp>
      <p:sp>
        <p:nvSpPr>
          <p:cNvPr id="46089" name="Line 70"/>
          <p:cNvSpPr>
            <a:spLocks noChangeShapeType="1"/>
          </p:cNvSpPr>
          <p:nvPr/>
        </p:nvSpPr>
        <p:spPr bwMode="auto">
          <a:xfrm flipV="1">
            <a:off x="6361113" y="2319338"/>
            <a:ext cx="2373312" cy="1149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0" name="Text Box 71"/>
          <p:cNvSpPr txBox="1">
            <a:spLocks noChangeArrowheads="1"/>
          </p:cNvSpPr>
          <p:nvPr/>
        </p:nvSpPr>
        <p:spPr bwMode="auto">
          <a:xfrm>
            <a:off x="7507288" y="2792413"/>
            <a:ext cx="409575" cy="1349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</a:pPr>
            <a:r>
              <a:rPr lang="en-US" sz="1100">
                <a:latin typeface="Calibri" pitchFamily="34" charset="0"/>
              </a:rPr>
              <a:t>22 m</a:t>
            </a:r>
            <a:endParaRPr lang="en-US" sz="1800"/>
          </a:p>
        </p:txBody>
      </p:sp>
      <p:sp>
        <p:nvSpPr>
          <p:cNvPr id="46091" name="Line 72"/>
          <p:cNvSpPr>
            <a:spLocks noChangeShapeType="1"/>
          </p:cNvSpPr>
          <p:nvPr/>
        </p:nvSpPr>
        <p:spPr bwMode="auto">
          <a:xfrm flipH="1">
            <a:off x="8715375" y="1641475"/>
            <a:ext cx="101600" cy="606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6092" name="Picture 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143000"/>
            <a:ext cx="35242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70" name="Text Box 74"/>
          <p:cNvSpPr txBox="1">
            <a:spLocks noChangeArrowheads="1"/>
          </p:cNvSpPr>
          <p:nvPr/>
        </p:nvSpPr>
        <p:spPr bwMode="auto">
          <a:xfrm>
            <a:off x="571500" y="2871788"/>
            <a:ext cx="1143000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FontTx/>
              <a:buNone/>
              <a:defRPr/>
            </a:pPr>
            <a:r>
              <a:rPr lang="en-US" sz="1200" b="1" dirty="0">
                <a:latin typeface="Calibri" pitchFamily="34" charset="0"/>
              </a:rPr>
              <a:t>SITE LAYOUT</a:t>
            </a:r>
            <a:endParaRPr lang="en-US" sz="1200" dirty="0">
              <a:latin typeface="Arial" pitchFamily="34" charset="0"/>
            </a:endParaRPr>
          </a:p>
        </p:txBody>
      </p:sp>
      <p:pic>
        <p:nvPicPr>
          <p:cNvPr id="46094" name="Picture 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3500438"/>
            <a:ext cx="4119562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5" name="Picture 9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13" y="3733800"/>
            <a:ext cx="37338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00803FF-0EE6-480C-888D-AD64338BAD8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12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>
                <a:solidFill>
                  <a:srgbClr val="339966"/>
                </a:solidFill>
              </a:rPr>
              <a:t>What is a Packaged Plant ?</a:t>
            </a:r>
            <a:endParaRPr lang="en-US" sz="1800">
              <a:solidFill>
                <a:srgbClr val="339966"/>
              </a:solidFill>
            </a:endParaRPr>
          </a:p>
        </p:txBody>
      </p:sp>
      <p:sp>
        <p:nvSpPr>
          <p:cNvPr id="5124" name="Rectangle 1029"/>
          <p:cNvSpPr>
            <a:spLocks noChangeArrowheads="1"/>
          </p:cNvSpPr>
          <p:nvPr/>
        </p:nvSpPr>
        <p:spPr bwMode="auto">
          <a:xfrm>
            <a:off x="4479925" y="31702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1">
              <a:solidFill>
                <a:schemeClr val="bg1"/>
              </a:solidFill>
            </a:endParaRP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689225"/>
            <a:ext cx="5859463" cy="3101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95288" y="1598613"/>
            <a:ext cx="7188200" cy="414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1800" dirty="0"/>
              <a:t>A ‘packaged’ plant is a </a:t>
            </a:r>
            <a:r>
              <a:rPr lang="en-GB" sz="1800" dirty="0">
                <a:solidFill>
                  <a:srgbClr val="003399"/>
                </a:solidFill>
              </a:rPr>
              <a:t>pre-designed factory assembled self-contained system</a:t>
            </a:r>
            <a:r>
              <a:rPr lang="en-GB" sz="1800" dirty="0"/>
              <a:t> shipped </a:t>
            </a:r>
            <a:r>
              <a:rPr lang="en-US" sz="1800" dirty="0"/>
              <a:t>in modules for assembly at site</a:t>
            </a:r>
            <a:r>
              <a:rPr lang="en-GB" sz="1800" dirty="0"/>
              <a:t>. </a:t>
            </a:r>
            <a:br>
              <a:rPr lang="en-US" sz="1800" dirty="0"/>
            </a:br>
            <a:r>
              <a:rPr lang="en-GB" sz="1800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1800" dirty="0"/>
              <a:t>It contains Gas Engine, Generator , chillers, cooling towers (Water cooled systems), instrumentation, controls, pumps, pipework, electrics</a:t>
            </a:r>
            <a:br>
              <a:rPr lang="en-US" sz="1800" dirty="0"/>
            </a:br>
            <a:r>
              <a:rPr lang="en-GB" sz="1800" dirty="0"/>
              <a:t>and all </a:t>
            </a:r>
            <a:r>
              <a:rPr lang="en-US" sz="1800" dirty="0"/>
              <a:t>that is </a:t>
            </a:r>
            <a:r>
              <a:rPr lang="en-GB" sz="1800" dirty="0"/>
              <a:t>necessary for</a:t>
            </a:r>
            <a:r>
              <a:rPr lang="en-US" sz="1800" dirty="0"/>
              <a:t> </a:t>
            </a:r>
          </a:p>
          <a:p>
            <a:pPr indent="-3175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/>
              <a:t>producing chilled water.</a:t>
            </a:r>
            <a:br>
              <a:rPr lang="en-US" sz="1800" dirty="0"/>
            </a:br>
            <a:endParaRPr lang="en-GB" sz="1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1800" dirty="0"/>
              <a:t>Packaged plants can be </a:t>
            </a:r>
          </a:p>
          <a:p>
            <a:pPr indent="-3175" eaLnBrk="1" hangingPunct="1">
              <a:lnSpc>
                <a:spcPct val="90000"/>
              </a:lnSpc>
              <a:buFontTx/>
              <a:buNone/>
              <a:defRPr/>
            </a:pPr>
            <a:r>
              <a:rPr lang="en-GB" sz="1800" dirty="0">
                <a:solidFill>
                  <a:srgbClr val="003399"/>
                </a:solidFill>
              </a:rPr>
              <a:t>pre-engineered</a:t>
            </a:r>
            <a:r>
              <a:rPr lang="en-GB" sz="1800" dirty="0"/>
              <a:t> for the </a:t>
            </a:r>
          </a:p>
          <a:p>
            <a:pPr indent="-3175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/>
              <a:t>majority</a:t>
            </a:r>
            <a:r>
              <a:rPr lang="en-GB" sz="1800" dirty="0"/>
              <a:t> of chiller </a:t>
            </a:r>
            <a:br>
              <a:rPr lang="en-US" sz="1800" dirty="0"/>
            </a:br>
            <a:r>
              <a:rPr lang="en-GB" sz="1800" dirty="0"/>
              <a:t>plant applications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003399"/>
                </a:solidFill>
              </a:rPr>
              <a:t>to </a:t>
            </a:r>
          </a:p>
          <a:p>
            <a:pPr indent="-3175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>
                <a:solidFill>
                  <a:srgbClr val="003399"/>
                </a:solidFill>
              </a:rPr>
              <a:t>customer specification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AE85C97-A66B-49D8-8941-6391C17F1290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49156" name="Picture 9" descr="IMGP53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8" y="1214438"/>
            <a:ext cx="2668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10" descr="IMGP556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8" y="1214438"/>
            <a:ext cx="2668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11" descr="IMGP555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3502025"/>
            <a:ext cx="257175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2" descr="IMGP565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3429000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13" descr="DSCF224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214438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22D1A2B-9CFC-4992-A42B-7B8C16415DDE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0179" name="Picture 6" descr="IMGP57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9613" y="1357313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7" descr="IMGP56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9613" y="37147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8" descr="IMGP568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88" y="3714750"/>
            <a:ext cx="2668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9" descr="IMGP569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7147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0" descr="IMGP569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88" y="1357313"/>
            <a:ext cx="26685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11" descr="IMGP570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1357313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19CADB6-992F-4B1E-99D7-5BD767E4491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1205" name="Rectangl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3276600"/>
            <a:ext cx="3581400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20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143000"/>
            <a:ext cx="3581400" cy="228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767B05E-AF70-473F-8AB5-02F43AC589A6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3200400" cy="2401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222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143000"/>
            <a:ext cx="3200400" cy="2401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223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657600"/>
            <a:ext cx="3224213" cy="2362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2231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657600"/>
            <a:ext cx="3200400" cy="2344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2232" name="Right Arrow 12"/>
          <p:cNvSpPr>
            <a:spLocks noChangeArrowheads="1"/>
          </p:cNvSpPr>
          <p:nvPr/>
        </p:nvSpPr>
        <p:spPr bwMode="auto">
          <a:xfrm>
            <a:off x="4114800" y="2133600"/>
            <a:ext cx="444500" cy="255588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C000">
              <a:alpha val="4784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2233" name="Right Arrow 13"/>
          <p:cNvSpPr>
            <a:spLocks noChangeArrowheads="1"/>
          </p:cNvSpPr>
          <p:nvPr/>
        </p:nvSpPr>
        <p:spPr bwMode="auto">
          <a:xfrm rot="10800000">
            <a:off x="4114800" y="4572000"/>
            <a:ext cx="444500" cy="255588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C000">
              <a:alpha val="4784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2234" name="Curved Down Arrow 14"/>
          <p:cNvSpPr>
            <a:spLocks noChangeArrowheads="1"/>
          </p:cNvSpPr>
          <p:nvPr/>
        </p:nvSpPr>
        <p:spPr bwMode="auto">
          <a:xfrm rot="5400000">
            <a:off x="8131969" y="3404394"/>
            <a:ext cx="530225" cy="427037"/>
          </a:xfrm>
          <a:prstGeom prst="curvedDownArrow">
            <a:avLst>
              <a:gd name="adj1" fmla="val 24971"/>
              <a:gd name="adj2" fmla="val 49953"/>
              <a:gd name="adj3" fmla="val 25000"/>
            </a:avLst>
          </a:prstGeom>
          <a:solidFill>
            <a:srgbClr val="FFC000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2235" name="Curved Right Arrow 16"/>
          <p:cNvSpPr>
            <a:spLocks noChangeArrowheads="1"/>
          </p:cNvSpPr>
          <p:nvPr/>
        </p:nvSpPr>
        <p:spPr bwMode="auto">
          <a:xfrm>
            <a:off x="228600" y="5791200"/>
            <a:ext cx="381000" cy="609600"/>
          </a:xfrm>
          <a:prstGeom prst="curvedRightArrow">
            <a:avLst>
              <a:gd name="adj1" fmla="val 25007"/>
              <a:gd name="adj2" fmla="val 50000"/>
              <a:gd name="adj3" fmla="val 25000"/>
            </a:avLst>
          </a:prstGeom>
          <a:solidFill>
            <a:srgbClr val="FFC000">
              <a:alpha val="5098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F61B805-457E-45A4-97E5-BA4A1AFDB8EE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3248025" cy="2438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988" y="1066800"/>
            <a:ext cx="3249612" cy="2438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25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617913"/>
            <a:ext cx="3276600" cy="2401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325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638550"/>
            <a:ext cx="3200400" cy="2381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3256" name="Right Arrow 13"/>
          <p:cNvSpPr>
            <a:spLocks noChangeArrowheads="1"/>
          </p:cNvSpPr>
          <p:nvPr/>
        </p:nvSpPr>
        <p:spPr bwMode="auto">
          <a:xfrm>
            <a:off x="4114800" y="2133600"/>
            <a:ext cx="444500" cy="255588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C000">
              <a:alpha val="4784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3257" name="Right Arrow 14"/>
          <p:cNvSpPr>
            <a:spLocks noChangeArrowheads="1"/>
          </p:cNvSpPr>
          <p:nvPr/>
        </p:nvSpPr>
        <p:spPr bwMode="auto">
          <a:xfrm rot="10800000">
            <a:off x="4114800" y="4572000"/>
            <a:ext cx="444500" cy="255588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C000">
              <a:alpha val="47842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3258" name="Curved Down Arrow 15"/>
          <p:cNvSpPr>
            <a:spLocks noChangeArrowheads="1"/>
          </p:cNvSpPr>
          <p:nvPr/>
        </p:nvSpPr>
        <p:spPr bwMode="auto">
          <a:xfrm rot="5400000">
            <a:off x="8131969" y="3404394"/>
            <a:ext cx="530225" cy="427037"/>
          </a:xfrm>
          <a:prstGeom prst="curvedDownArrow">
            <a:avLst>
              <a:gd name="adj1" fmla="val 24971"/>
              <a:gd name="adj2" fmla="val 49953"/>
              <a:gd name="adj3" fmla="val 25000"/>
            </a:avLst>
          </a:prstGeom>
          <a:solidFill>
            <a:srgbClr val="FFC000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  <p:sp>
        <p:nvSpPr>
          <p:cNvPr id="53259" name="Curved Right Arrow 16"/>
          <p:cNvSpPr>
            <a:spLocks noChangeArrowheads="1"/>
          </p:cNvSpPr>
          <p:nvPr/>
        </p:nvSpPr>
        <p:spPr bwMode="auto">
          <a:xfrm>
            <a:off x="228600" y="838200"/>
            <a:ext cx="381000" cy="609600"/>
          </a:xfrm>
          <a:prstGeom prst="curvedRightArrow">
            <a:avLst>
              <a:gd name="adj1" fmla="val 25007"/>
              <a:gd name="adj2" fmla="val 50000"/>
              <a:gd name="adj3" fmla="val 25000"/>
            </a:avLst>
          </a:prstGeom>
          <a:solidFill>
            <a:srgbClr val="FFC000">
              <a:alpha val="50980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en-US"/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43000"/>
            <a:ext cx="4995863" cy="4689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427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A2A98BB-69DB-403E-91F2-8CAB0DFF56E4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4278" name="Rectangl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382000" y="6172200"/>
            <a:ext cx="304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ustine\Desktop\Pages de Catalogue\PACKAGE Catalogue_HQ-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32048"/>
            <a:ext cx="882047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868478"/>
            <a:ext cx="2232248" cy="11609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38241" y="332656"/>
            <a:ext cx="45719" cy="5535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980728"/>
            <a:ext cx="6192688" cy="4924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2600" dirty="0">
                <a:solidFill>
                  <a:prstClr val="black"/>
                </a:solidFill>
                <a:latin typeface="Days" panose="02000505050000020004" pitchFamily="2" charset="0"/>
              </a:rPr>
              <a:t>How it look like inside a shelter ?</a:t>
            </a:r>
          </a:p>
        </p:txBody>
      </p:sp>
    </p:spTree>
    <p:extLst>
      <p:ext uri="{BB962C8B-B14F-4D97-AF65-F5344CB8AC3E}">
        <p14:creationId xmlns:p14="http://schemas.microsoft.com/office/powerpoint/2010/main" val="3253955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314325"/>
            <a:ext cx="8610600" cy="75247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b="1" dirty="0">
                <a:latin typeface="Days" panose="02000505050000020004" pitchFamily="2" charset="0"/>
              </a:rPr>
              <a:t>Complete assembly with Shelter Works enclosure</a:t>
            </a:r>
            <a:endParaRPr lang="en-CA" altLang="en-US" b="1" dirty="0">
              <a:latin typeface="Days" panose="02000505050000020004" pitchFamily="2" charset="0"/>
            </a:endParaRPr>
          </a:p>
        </p:txBody>
      </p:sp>
      <p:pic>
        <p:nvPicPr>
          <p:cNvPr id="5" name="Content Placeholder 4" descr="C:\Users\Marc Gauvreau\Desktop\goodies\pics\20150408_1339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230" y="1295400"/>
            <a:ext cx="8568570" cy="5410200"/>
          </a:xfrm>
          <a:noFill/>
        </p:spPr>
      </p:pic>
    </p:spTree>
    <p:extLst>
      <p:ext uri="{BB962C8B-B14F-4D97-AF65-F5344CB8AC3E}">
        <p14:creationId xmlns:p14="http://schemas.microsoft.com/office/powerpoint/2010/main" val="3406432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314325"/>
            <a:ext cx="8610600" cy="752475"/>
          </a:xfrm>
        </p:spPr>
        <p:txBody>
          <a:bodyPr>
            <a:normAutofit/>
          </a:bodyPr>
          <a:lstStyle/>
          <a:p>
            <a:pPr algn="l"/>
            <a:r>
              <a:rPr lang="en-CA" altLang="en-US" b="1" dirty="0">
                <a:solidFill>
                  <a:schemeClr val="tx1"/>
                </a:solidFill>
                <a:latin typeface="Days" panose="02000505050000020004" pitchFamily="2" charset="0"/>
                <a:ea typeface="MS Mincho" pitchFamily="49" charset="-128"/>
              </a:rPr>
              <a:t>Enclosure installation on skid package</a:t>
            </a:r>
            <a:endParaRPr lang="en-CA" altLang="en-US" b="1" dirty="0">
              <a:solidFill>
                <a:schemeClr val="tx1"/>
              </a:solidFill>
              <a:latin typeface="Days" panose="02000505050000020004" pitchFamily="2" charset="0"/>
            </a:endParaRPr>
          </a:p>
        </p:txBody>
      </p:sp>
      <p:pic>
        <p:nvPicPr>
          <p:cNvPr id="7" name="Picture 4" descr="C:\Users\Marc Gauvreau\Desktop\goodies\pics\20150408_111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5563"/>
            <a:ext cx="8566150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338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Marc Gauvreau\Desktop\goodies\pics\20150408_1445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437" y="1093788"/>
            <a:ext cx="8488363" cy="5535612"/>
          </a:xfr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314325"/>
            <a:ext cx="4343400" cy="752475"/>
          </a:xfrm>
        </p:spPr>
        <p:txBody>
          <a:bodyPr/>
          <a:lstStyle/>
          <a:p>
            <a:pPr algn="l"/>
            <a:r>
              <a:rPr lang="en-CA" altLang="en-US" sz="2400" b="1" dirty="0">
                <a:latin typeface="Days" panose="02000505050000020004" pitchFamily="2" charset="0"/>
              </a:rPr>
              <a:t>Special package delivery</a:t>
            </a:r>
            <a:endParaRPr lang="en-CA" altLang="en-US" b="1" dirty="0">
              <a:latin typeface="Days" panose="02000505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28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452869-E67E-492E-B660-FAE970E859AE}" type="slidenum">
              <a:rPr lang="de-DE" altLang="en-US" sz="1200"/>
              <a:pPr eaLnBrk="1" hangingPunct="1"/>
              <a:t>6</a:t>
            </a:fld>
            <a:endParaRPr lang="de-DE" altLang="en-US" sz="120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Split</a:t>
            </a:r>
          </a:p>
        </p:txBody>
      </p:sp>
      <p:pic>
        <p:nvPicPr>
          <p:cNvPr id="406531" name="Picture 3" descr="split-1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6533" name="Picture 5" descr="split-2 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6534" name="Picture 6" descr="split-3 cop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6535" name="Picture 7" descr="split-4 cop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42315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7615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6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6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6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40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6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314325"/>
            <a:ext cx="4343400" cy="752475"/>
          </a:xfrm>
        </p:spPr>
        <p:txBody>
          <a:bodyPr/>
          <a:lstStyle/>
          <a:p>
            <a:pPr algn="l"/>
            <a:r>
              <a:rPr lang="en-CA" altLang="en-US" b="1" dirty="0">
                <a:latin typeface="Days" panose="02000505050000020004" pitchFamily="2" charset="0"/>
              </a:rPr>
              <a:t>How to rig equipment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06525"/>
            <a:ext cx="8686800" cy="537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rgbClr val="FC2630"/>
                </a:solidFill>
                <a:prstDash val="solid"/>
                <a:miter lim="800000"/>
                <a:headEnd type="none" w="med" len="med"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3685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724532" cy="14169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00" y="1752600"/>
            <a:ext cx="58674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Days" panose="02000505050000020004" pitchFamily="2" charset="0"/>
              </a:rPr>
              <a:t>Industry leading – 25-year Warranty</a:t>
            </a:r>
          </a:p>
          <a:p>
            <a:r>
              <a:rPr lang="en-US" altLang="en-US" dirty="0">
                <a:latin typeface="Days" panose="02000505050000020004" pitchFamily="2" charset="0"/>
              </a:rPr>
              <a:t>Exclusive </a:t>
            </a:r>
            <a:r>
              <a:rPr lang="en-US" altLang="en-US" dirty="0" err="1">
                <a:latin typeface="Days" panose="02000505050000020004" pitchFamily="2" charset="0"/>
              </a:rPr>
              <a:t>FiberBeam</a:t>
            </a:r>
            <a:r>
              <a:rPr lang="en-US" altLang="en-US" dirty="0">
                <a:latin typeface="Days" panose="02000505050000020004" pitchFamily="2" charset="0"/>
              </a:rPr>
              <a:t>™ and                        </a:t>
            </a:r>
          </a:p>
          <a:p>
            <a:pPr>
              <a:buNone/>
            </a:pPr>
            <a:r>
              <a:rPr lang="en-US" altLang="en-US" dirty="0">
                <a:latin typeface="Days" panose="02000505050000020004" pitchFamily="2" charset="0"/>
              </a:rPr>
              <a:t> </a:t>
            </a:r>
            <a:r>
              <a:rPr lang="en-US" altLang="en-US" dirty="0" err="1">
                <a:latin typeface="Days" panose="02000505050000020004" pitchFamily="2" charset="0"/>
              </a:rPr>
              <a:t>FiberWrap</a:t>
            </a:r>
            <a:r>
              <a:rPr lang="en-US" altLang="en-US" dirty="0">
                <a:latin typeface="Days" panose="02000505050000020004" pitchFamily="2" charset="0"/>
              </a:rPr>
              <a:t> ™ Technology</a:t>
            </a:r>
          </a:p>
          <a:p>
            <a:r>
              <a:rPr lang="en-US" altLang="en-US" dirty="0">
                <a:latin typeface="Days" panose="02000505050000020004" pitchFamily="2" charset="0"/>
              </a:rPr>
              <a:t>Built to highest standards</a:t>
            </a:r>
          </a:p>
          <a:p>
            <a:r>
              <a:rPr lang="en-US" altLang="en-US" dirty="0">
                <a:latin typeface="Days" panose="02000505050000020004" pitchFamily="2" charset="0"/>
              </a:rPr>
              <a:t>Superior responsiveness and attention </a:t>
            </a:r>
          </a:p>
          <a:p>
            <a:pPr>
              <a:buNone/>
            </a:pPr>
            <a:r>
              <a:rPr lang="en-US" altLang="en-US" dirty="0">
                <a:latin typeface="Days" panose="02000505050000020004" pitchFamily="2" charset="0"/>
              </a:rPr>
              <a:t> to detail in all phases of a project.</a:t>
            </a:r>
          </a:p>
        </p:txBody>
      </p:sp>
    </p:spTree>
    <p:extLst>
      <p:ext uri="{BB962C8B-B14F-4D97-AF65-F5344CB8AC3E}">
        <p14:creationId xmlns:p14="http://schemas.microsoft.com/office/powerpoint/2010/main" val="36071876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ustine\Desktop\Pages de Catalogue\PACKAGE Catalogue_HQ-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63488"/>
            <a:ext cx="6659549" cy="861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8520" y="6453336"/>
            <a:ext cx="6912768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endParaRPr lang="en-CA" sz="18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6516052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>
                <a:solidFill>
                  <a:prstClr val="black"/>
                </a:solidFill>
                <a:latin typeface="Days" panose="02000505050000020004" pitchFamily="2" charset="0"/>
              </a:rPr>
              <a:t>* How it look in the field outside the building.</a:t>
            </a:r>
            <a:endParaRPr lang="en-CA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724532" cy="1416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546" y="6506246"/>
            <a:ext cx="63367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>
                <a:solidFill>
                  <a:prstClr val="black"/>
                </a:solidFill>
                <a:latin typeface="Days" panose="02000505050000020004" pitchFamily="2" charset="0"/>
              </a:rPr>
              <a:t>How it look like in the field outside the building ?</a:t>
            </a:r>
          </a:p>
        </p:txBody>
      </p:sp>
      <p:pic>
        <p:nvPicPr>
          <p:cNvPr id="1026" name="Picture 2" descr="E:\__BROCHURES-CATALOGUES\Dossier PACKAGE Catalogue\Links\LEED-Certification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780928"/>
            <a:ext cx="165535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3725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239000" cy="1143000"/>
          </a:xfrm>
        </p:spPr>
        <p:txBody>
          <a:bodyPr>
            <a:normAutofit/>
          </a:bodyPr>
          <a:lstStyle/>
          <a:p>
            <a:pPr algn="l"/>
            <a:r>
              <a:rPr lang="en-CA" altLang="en-US" sz="2400" dirty="0">
                <a:latin typeface="Days" panose="02000505050000020004" pitchFamily="2" charset="0"/>
              </a:rPr>
              <a:t>Enclosures</a:t>
            </a:r>
          </a:p>
        </p:txBody>
      </p:sp>
      <p:pic>
        <p:nvPicPr>
          <p:cNvPr id="6" name="Content Placeholder 3" descr="PPE Duke Meter Bldg A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65"/>
          <a:stretch/>
        </p:blipFill>
        <p:spPr>
          <a:xfrm>
            <a:off x="457200" y="914400"/>
            <a:ext cx="3984625" cy="27908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2700 15'10x28x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914400"/>
            <a:ext cx="3703638" cy="277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Picture 0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911600"/>
            <a:ext cx="3622675" cy="271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9383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4336" y="32849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>
                <a:solidFill>
                  <a:prstClr val="black"/>
                </a:solidFill>
                <a:latin typeface="Calibri"/>
                <a:hlinkClick r:id="rId2"/>
              </a:rPr>
              <a:t>https://youtu.be/6RszUZjqarY</a:t>
            </a:r>
            <a:endParaRPr lang="en-CA" sz="1800" dirty="0">
              <a:solidFill>
                <a:prstClr val="black"/>
              </a:solidFill>
              <a:latin typeface="Calibri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>
                <a:solidFill>
                  <a:prstClr val="black"/>
                </a:solidFill>
                <a:latin typeface="Calibri"/>
              </a:rPr>
              <a:t> </a:t>
            </a:r>
            <a:r>
              <a:rPr lang="en-CA" sz="1800" dirty="0">
                <a:solidFill>
                  <a:prstClr val="black"/>
                </a:solidFill>
                <a:latin typeface="Calibri"/>
                <a:hlinkClick r:id="rId3"/>
              </a:rPr>
              <a:t>https://youtu.be/rEgjRUsB8jM</a:t>
            </a:r>
            <a:endParaRPr lang="en-CA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4336" y="2564904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CA" sz="1800" dirty="0">
                <a:solidFill>
                  <a:srgbClr val="0070C0"/>
                </a:solidFill>
                <a:latin typeface="Days" panose="02000505050000020004" pitchFamily="2" charset="0"/>
              </a:rPr>
              <a:t>Explanation Videos…</a:t>
            </a:r>
          </a:p>
        </p:txBody>
      </p:sp>
    </p:spTree>
    <p:extLst>
      <p:ext uri="{BB962C8B-B14F-4D97-AF65-F5344CB8AC3E}">
        <p14:creationId xmlns:p14="http://schemas.microsoft.com/office/powerpoint/2010/main" val="31614362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2724532" cy="1416943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-388938" y="1506537"/>
            <a:ext cx="7856538" cy="405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en-US" sz="4800" b="1" dirty="0">
                <a:latin typeface="Days" panose="02000505050000020004" pitchFamily="2" charset="0"/>
              </a:rPr>
              <a:t>Thank You for 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en-US" sz="4800" b="1" dirty="0">
                <a:latin typeface="Days" panose="02000505050000020004" pitchFamily="2" charset="0"/>
              </a:rPr>
              <a:t>Your participation!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en-US" sz="4800" b="1" dirty="0">
                <a:latin typeface="Days" panose="02000505050000020004" pitchFamily="2" charset="0"/>
              </a:rPr>
              <a:t>Visit our Website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en-US" sz="4800" b="1" dirty="0">
                <a:latin typeface="Days" panose="02000505050000020004" pitchFamily="2" charset="0"/>
              </a:rPr>
              <a:t>www.flofab.com</a:t>
            </a:r>
          </a:p>
        </p:txBody>
      </p:sp>
    </p:spTree>
    <p:extLst>
      <p:ext uri="{BB962C8B-B14F-4D97-AF65-F5344CB8AC3E}">
        <p14:creationId xmlns:p14="http://schemas.microsoft.com/office/powerpoint/2010/main" val="218898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__BROCHURES-CATALOGUES\Dossier PACKAGE Catalogue\Links\LEED-Certification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4903"/>
            <a:ext cx="1905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Justine\Desktop\page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"/>
            <a:ext cx="5472608" cy="703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70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D64F2D3-B376-40CC-AFA3-DF8F4645105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6019800" cy="677863"/>
          </a:xfrm>
          <a:noFill/>
        </p:spPr>
        <p:txBody>
          <a:bodyPr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The </a:t>
            </a:r>
            <a:r>
              <a:rPr lang="en-US" sz="1800" dirty="0">
                <a:solidFill>
                  <a:srgbClr val="92D050"/>
                </a:solidFill>
              </a:rPr>
              <a:t>MOST ENVIRONMENTAL FRIENDLY </a:t>
            </a:r>
            <a:r>
              <a:rPr lang="en-US" sz="1800" dirty="0">
                <a:solidFill>
                  <a:srgbClr val="339966"/>
                </a:solidFill>
              </a:rPr>
              <a:t>solution</a:t>
            </a:r>
          </a:p>
        </p:txBody>
      </p:sp>
      <p:pic>
        <p:nvPicPr>
          <p:cNvPr id="5123" name="Picture 3" descr="C:\Users\Justine\Desktop\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4191000"/>
            <a:ext cx="295451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__BROCHURES-CATALOGUES\Dossier PACKAGE Catalogue\Links\LEED-Certification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67619"/>
            <a:ext cx="1905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267619"/>
            <a:ext cx="55626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Clean Electric generation engine (Gas) = Less Emission</a:t>
            </a:r>
          </a:p>
          <a:p>
            <a:r>
              <a:rPr lang="en-US" dirty="0"/>
              <a:t> NO Power losses from transmission lines = Less Emission </a:t>
            </a:r>
          </a:p>
          <a:p>
            <a:r>
              <a:rPr lang="en-US" dirty="0"/>
              <a:t> NO Refrigerants with Global Warming / Greenhouse effect refrigerants in the Main chiller.</a:t>
            </a:r>
          </a:p>
          <a:p>
            <a:r>
              <a:rPr lang="en-US" dirty="0"/>
              <a:t> No Refrigerants with Ozone layer depletion effect in the main chiller.</a:t>
            </a:r>
          </a:p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b="1" dirty="0">
                <a:solidFill>
                  <a:srgbClr val="26FA26"/>
                </a:solidFill>
              </a:rPr>
              <a:t>BEST FULL CYCLE </a:t>
            </a:r>
            <a:r>
              <a:rPr lang="en-US" b="1" dirty="0" err="1">
                <a:solidFill>
                  <a:srgbClr val="26FA26"/>
                </a:solidFill>
              </a:rPr>
              <a:t>CoP</a:t>
            </a:r>
            <a:r>
              <a:rPr lang="en-US" b="1" dirty="0">
                <a:solidFill>
                  <a:srgbClr val="26FA26"/>
                </a:solidFill>
              </a:rPr>
              <a:t> &amp; LOWEST CARBON FOOTPRINT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D64F2D3-B376-40CC-AFA3-DF8F4645105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533400" y="1219200"/>
            <a:ext cx="7810500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ea typeface="ＭＳ Ｐゴシック" pitchFamily="1" charset="-128"/>
              </a:rPr>
              <a:t>The most effective Total cost of ownership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ea typeface="ＭＳ Ｐゴシック" pitchFamily="1" charset="-128"/>
              </a:rPr>
              <a:t>Complete self-contained factory built CCHP Plant inclusive of all components necessary for reliable and efficient operation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solidFill>
                  <a:srgbClr val="003399"/>
                </a:solidFill>
                <a:ea typeface="ＭＳ Ｐゴシック" pitchFamily="1" charset="-128"/>
              </a:rPr>
              <a:t>Single point of responsibility </a:t>
            </a:r>
            <a:r>
              <a:rPr lang="en-US" sz="1800" dirty="0">
                <a:ea typeface="ＭＳ Ｐゴシック" pitchFamily="1" charset="-128"/>
              </a:rPr>
              <a:t>- design, assembly &amp; commissioning of packaged plant by Flo Fab </a:t>
            </a:r>
            <a:r>
              <a:rPr lang="en-US" sz="1800" dirty="0" err="1">
                <a:ea typeface="ＭＳ Ｐゴシック" pitchFamily="1" charset="-128"/>
              </a:rPr>
              <a:t>enrgistx</a:t>
            </a:r>
            <a:r>
              <a:rPr lang="en-US" sz="1800" dirty="0">
                <a:ea typeface="ＭＳ Ｐゴシック" pitchFamily="1" charset="-128"/>
              </a:rPr>
              <a:t> Helps avoid coordination issues - improves project management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>
                <a:solidFill>
                  <a:srgbClr val="003399"/>
                </a:solidFill>
              </a:rPr>
              <a:t>High system energy efficiency </a:t>
            </a:r>
            <a:r>
              <a:rPr lang="en-US" sz="1800" dirty="0"/>
              <a:t>– smaller carbon footprint / "green" performance. </a:t>
            </a: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1800" dirty="0"/>
              <a:t>Standard high quality as plant is manufactured in controlled factory environment by a certified team working to standard work procedures</a:t>
            </a:r>
            <a:endParaRPr lang="en-US" sz="1800" dirty="0">
              <a:ea typeface="ＭＳ Ｐゴシック" pitchFamily="1" charset="-128"/>
            </a:endParaRPr>
          </a:p>
          <a:p>
            <a:pPr marL="225425" indent="-225425" algn="just" eaLnBrk="0" hangingPunct="0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sz="1800" dirty="0">
              <a:ea typeface="ＭＳ Ｐゴシック" pitchFamily="1" charset="-128"/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2362200" y="152400"/>
            <a:ext cx="5486400" cy="677863"/>
          </a:xfrm>
          <a:noFill/>
        </p:spPr>
        <p:txBody>
          <a:bodyPr/>
          <a:lstStyle/>
          <a:p>
            <a:pPr eaLnBrk="1" hangingPunct="1"/>
            <a:r>
              <a:rPr lang="en-US" sz="1800" dirty="0">
                <a:solidFill>
                  <a:srgbClr val="339966"/>
                </a:solidFill>
              </a:rPr>
              <a:t>Benefits to Customer</a:t>
            </a:r>
          </a:p>
        </p:txBody>
      </p:sp>
      <p:pic>
        <p:nvPicPr>
          <p:cNvPr id="5123" name="Picture 3" descr="C:\Users\Justine\Desktop\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4191000"/>
            <a:ext cx="295451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3811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>
            <a:schemeClr val="bg2"/>
          </a:buClr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10000"/>
          </a:lnSpc>
          <a:spcBef>
            <a:spcPct val="20000"/>
          </a:spcBef>
          <a:spcAft>
            <a:spcPct val="0"/>
          </a:spcAft>
          <a:buClr>
            <a:schemeClr val="bg2"/>
          </a:buClr>
          <a:buSzTx/>
          <a:buFont typeface="Wingdings" pitchFamily="2" charset="2"/>
          <a:buChar char="§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26688</TotalTime>
  <Words>1389</Words>
  <Application>Microsoft Office PowerPoint</Application>
  <PresentationFormat>On-screen Show (4:3)</PresentationFormat>
  <Paragraphs>301</Paragraphs>
  <Slides>65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9" baseType="lpstr">
      <vt:lpstr>ＭＳ Ｐゴシック</vt:lpstr>
      <vt:lpstr>Arial</vt:lpstr>
      <vt:lpstr>Arial Black</vt:lpstr>
      <vt:lpstr>Calibri</vt:lpstr>
      <vt:lpstr>Days</vt:lpstr>
      <vt:lpstr>MS Mincho</vt:lpstr>
      <vt:lpstr>Wingdings</vt:lpstr>
      <vt:lpstr>Default Design</vt:lpstr>
      <vt:lpstr>Composite</vt:lpstr>
      <vt:lpstr>1_Composite</vt:lpstr>
      <vt:lpstr>2_Composite</vt:lpstr>
      <vt:lpstr>3_Composite</vt:lpstr>
      <vt:lpstr>Photo Editor Photo</vt:lpstr>
      <vt:lpstr>Bitmap Image</vt:lpstr>
      <vt:lpstr>PowerPoint Presentation</vt:lpstr>
      <vt:lpstr>Flo Fab Enrgistx Modular chilling package Solutions</vt:lpstr>
      <vt:lpstr>Agenda</vt:lpstr>
      <vt:lpstr> Full cycle</vt:lpstr>
      <vt:lpstr>What is a Packaged Plant ?</vt:lpstr>
      <vt:lpstr>Split</vt:lpstr>
      <vt:lpstr>PowerPoint Presentation</vt:lpstr>
      <vt:lpstr>The MOST ENVIRONMENTAL FRIENDLY solution</vt:lpstr>
      <vt:lpstr>Benefits to Customer</vt:lpstr>
      <vt:lpstr>Benefits to Customer</vt:lpstr>
      <vt:lpstr>Benefits to Customer</vt:lpstr>
      <vt:lpstr>PowerPoint Presentation</vt:lpstr>
      <vt:lpstr>The Flo Fab Enrgistx Advantage</vt:lpstr>
      <vt:lpstr>Modularized Packaged Chilling System </vt:lpstr>
      <vt:lpstr>Applications</vt:lpstr>
      <vt:lpstr>Multiple Units</vt:lpstr>
      <vt:lpstr>Multiple Units</vt:lpstr>
      <vt:lpstr>Piping &amp; Instrumentation Diagram P&amp;ID</vt:lpstr>
      <vt:lpstr>Absorption Chillers (Water-Cooled)</vt:lpstr>
      <vt:lpstr>Absorption Chillers (Multi Energy)</vt:lpstr>
      <vt:lpstr>Absorption Chillers (Thermal - Electric Ratio)</vt:lpstr>
      <vt:lpstr>Absorption Chillers (CHP – Thermally activated cooling technologies)</vt:lpstr>
      <vt:lpstr>Absorption Chillers / CTIAC</vt:lpstr>
      <vt:lpstr>Absorption Chillers / CTIAC</vt:lpstr>
      <vt:lpstr>GT CHP System</vt:lpstr>
      <vt:lpstr>Turbine Inlet Air-cooling with Absorption</vt:lpstr>
      <vt:lpstr>Simplified Absorption Refrigeration System</vt:lpstr>
      <vt:lpstr>Flo Fab Enrgistx Modular Packaged Solution</vt:lpstr>
      <vt:lpstr>Types of Packaged Plants</vt:lpstr>
      <vt:lpstr>Types of Packaged Plants    - Rental / Temporary Cooling Plants</vt:lpstr>
      <vt:lpstr>Types of Packaged Plants    - Rental / Temporary Cooling Plants</vt:lpstr>
      <vt:lpstr>Types of Packaged Plant</vt:lpstr>
      <vt:lpstr>Types of Packaged Plants    - Permanent Cooling Plants</vt:lpstr>
      <vt:lpstr>Secondary Distribution Module – Capable of Pumping 32,000TR at 9K</vt:lpstr>
      <vt:lpstr>Transportation </vt:lpstr>
      <vt:lpstr>Delivery</vt:lpstr>
      <vt:lpstr>Shipping Split</vt:lpstr>
      <vt:lpstr>50,000TR Permanent Packaged Plant</vt:lpstr>
      <vt:lpstr>PowerPoint Presentation</vt:lpstr>
      <vt:lpstr>Maintenance Enhancements (available options)</vt:lpstr>
      <vt:lpstr>Maintenance Enhancements : Chiller Tube Service Access</vt:lpstr>
      <vt:lpstr>Overhead Gantry and Chain Pulley Block </vt:lpstr>
      <vt:lpstr>What we normally do NOT offer !!</vt:lpstr>
      <vt:lpstr>What we normally do NOT offer !!</vt:lpstr>
      <vt:lpstr>Delivery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assembly with Shelter Works enclosure</vt:lpstr>
      <vt:lpstr>Enclosure installation on skid package</vt:lpstr>
      <vt:lpstr>Special package delivery</vt:lpstr>
      <vt:lpstr>How to rig equipment</vt:lpstr>
      <vt:lpstr>PowerPoint Presentation</vt:lpstr>
      <vt:lpstr>PowerPoint Presentation</vt:lpstr>
      <vt:lpstr>Enclosures</vt:lpstr>
      <vt:lpstr>PowerPoint Presentation</vt:lpstr>
      <vt:lpstr>PowerPoint Presentation</vt:lpstr>
    </vt:vector>
  </TitlesOfParts>
  <Company>Flo Fab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MPCS Presentation</dc:subject>
  <dc:creator>Fouda</dc:creator>
  <cp:lastModifiedBy>MFouda</cp:lastModifiedBy>
  <cp:revision>1961</cp:revision>
  <cp:lastPrinted>2016-08-19T00:17:50Z</cp:lastPrinted>
  <dcterms:created xsi:type="dcterms:W3CDTF">2005-02-25T20:09:51Z</dcterms:created>
  <dcterms:modified xsi:type="dcterms:W3CDTF">2016-09-23T17:27:29Z</dcterms:modified>
</cp:coreProperties>
</file>